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a13273a6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a13273a6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5bc30cd410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5bc30cd410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bc30cd410_2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bc30cd410_2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5bc30cd410_2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5bc30cd410_2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bc30cd410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bc30cd410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5bc30cd410_2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5bc30cd410_2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bc30cd410_2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5bc30cd410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5bc30cd410_2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5bc30cd410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5b11564bd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5b11564bd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b11564b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b11564b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b11564bd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5b11564bd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c3e6bcd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c3e6bcd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5b11564bd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5b11564bd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b11564b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5b11564b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b11564bd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b11564bd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b11564bd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5b11564bd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b11564bd9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5b11564bd9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5b11564bd9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5b11564bd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5b11564b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5b11564b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b11564bd9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5b11564bd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5b11564bd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5b11564bd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c41937e16_1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3c41937e16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fc0f126c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fc0f126c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bc30cd410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5bc30cd410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4752cd4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44752cd4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90e5d0e8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490e5d0e8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bc30cd41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bc30cd41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bc30cd410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bc30cd410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bc30cd410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bc30cd410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leismunicipais.com.br/prefeitura/mg/curvelo" TargetMode="External"/><Relationship Id="rId4" Type="http://schemas.openxmlformats.org/officeDocument/2006/relationships/hyperlink" Target="https://www2.cmcurvelo.mg.gov.br/atividades.aspx?id=1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82175" y="4545425"/>
            <a:ext cx="32568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5600">
                <a:solidFill>
                  <a:srgbClr val="0B5394"/>
                </a:solidFill>
              </a:rPr>
              <a:t>29</a:t>
            </a:r>
            <a:r>
              <a:rPr b="1" i="1" lang="pt-BR" sz="5600">
                <a:solidFill>
                  <a:srgbClr val="0B5394"/>
                </a:solidFill>
              </a:rPr>
              <a:t> de setembro de 2022</a:t>
            </a:r>
            <a:endParaRPr b="1" i="1" sz="5600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Plano de Trabalho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14" name="Google Shape;114;p22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7576" y="992288"/>
            <a:ext cx="6788850" cy="253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622025" y="3798975"/>
            <a:ext cx="789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</a:rPr>
              <a:t>A equipe será composta por gestores, advogados, engenheiros, técnicos em meio ambiente e assistente social.</a:t>
            </a:r>
            <a:endParaRPr sz="1200" u="sng">
              <a:solidFill>
                <a:schemeClr val="dk1"/>
              </a:solidFill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4853625" y="2990050"/>
            <a:ext cx="14070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000">
                <a:solidFill>
                  <a:srgbClr val="434343"/>
                </a:solidFill>
              </a:rPr>
              <a:t>Área de Diretrizes Especial Central         (ADE - Central)</a:t>
            </a:r>
            <a:endParaRPr b="1" sz="500"/>
          </a:p>
        </p:txBody>
      </p:sp>
      <p:sp>
        <p:nvSpPr>
          <p:cNvPr id="118" name="Google Shape;118;p22"/>
          <p:cNvSpPr/>
          <p:nvPr/>
        </p:nvSpPr>
        <p:spPr>
          <a:xfrm>
            <a:off x="6475400" y="2990050"/>
            <a:ext cx="1449600" cy="572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00">
                <a:solidFill>
                  <a:srgbClr val="434343"/>
                </a:solidFill>
              </a:rPr>
              <a:t>Área de Diretrizes Especial de Verticalização         (ADE - Verticalização)</a:t>
            </a:r>
            <a:endParaRPr b="1" sz="9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Lista de </a:t>
            </a:r>
            <a:r>
              <a:rPr b="1" lang="pt-BR">
                <a:solidFill>
                  <a:srgbClr val="3D85C6"/>
                </a:solidFill>
              </a:rPr>
              <a:t>Stakeholders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  <p:sp>
        <p:nvSpPr>
          <p:cNvPr id="125" name="Google Shape;125;p23"/>
          <p:cNvSpPr txBox="1"/>
          <p:nvPr/>
        </p:nvSpPr>
        <p:spPr>
          <a:xfrm>
            <a:off x="1084175" y="924500"/>
            <a:ext cx="57624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pt-BR" sz="900">
                <a:solidFill>
                  <a:schemeClr val="dk1"/>
                </a:solidFill>
                <a:highlight>
                  <a:srgbClr val="FFFF00"/>
                </a:highlight>
              </a:rPr>
              <a:t>Organizações da União:</a:t>
            </a:r>
            <a:endParaRPr sz="9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IBGE;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pt-BR" sz="900">
                <a:solidFill>
                  <a:schemeClr val="dk1"/>
                </a:solidFill>
                <a:highlight>
                  <a:srgbClr val="FFFF00"/>
                </a:highlight>
              </a:rPr>
              <a:t>Organizações de Estado:</a:t>
            </a:r>
            <a:endParaRPr sz="9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INCRA.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IEF.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pt-BR" sz="900">
                <a:solidFill>
                  <a:schemeClr val="dk1"/>
                </a:solidFill>
                <a:highlight>
                  <a:srgbClr val="FFFF00"/>
                </a:highlight>
              </a:rPr>
              <a:t>Organizações presentes no Município:</a:t>
            </a:r>
            <a:endParaRPr sz="9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COMDESP;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CODEMA;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CEFET;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FAC;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FACIC;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Comitê de Sustentabilidade Rural;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Instituto Guimarães Rosa;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EMATER;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Arpa;</a:t>
            </a:r>
            <a:endParaRPr sz="900">
              <a:solidFill>
                <a:schemeClr val="dk1"/>
              </a:solidFill>
            </a:endParaRPr>
          </a:p>
          <a:p>
            <a:pPr indent="-2857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pt-BR" sz="900">
                <a:solidFill>
                  <a:schemeClr val="dk1"/>
                </a:solidFill>
              </a:rPr>
              <a:t>UMAC;</a:t>
            </a:r>
            <a:endParaRPr sz="1200"/>
          </a:p>
        </p:txBody>
      </p:sp>
      <p:sp>
        <p:nvSpPr>
          <p:cNvPr id="126" name="Google Shape;126;p23"/>
          <p:cNvSpPr txBox="1"/>
          <p:nvPr/>
        </p:nvSpPr>
        <p:spPr>
          <a:xfrm>
            <a:off x="4908175" y="1722925"/>
            <a:ext cx="34542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434343"/>
                </a:solidFill>
              </a:rPr>
              <a:t>Está em processo a definição da lista de atores que </a:t>
            </a:r>
            <a:r>
              <a:rPr lang="pt-BR" sz="1500">
                <a:solidFill>
                  <a:srgbClr val="434343"/>
                </a:solidFill>
              </a:rPr>
              <a:t>farão</a:t>
            </a:r>
            <a:r>
              <a:rPr lang="pt-BR" sz="1500">
                <a:solidFill>
                  <a:srgbClr val="434343"/>
                </a:solidFill>
              </a:rPr>
              <a:t> parte do projeto, de maneira consultiva ou direta.</a:t>
            </a:r>
            <a:endParaRPr sz="1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150300"/>
            <a:ext cx="6294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Construção do Cronograma de 90 dias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32" name="Google Shape;132;p24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75" y="958650"/>
            <a:ext cx="8982074" cy="33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Resultados Esperados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311700" y="1109925"/>
            <a:ext cx="8664300" cy="26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34343"/>
                </a:solidFill>
              </a:rPr>
              <a:t>Os resultados esperados específicos deste projeto são, em forma de entrega:</a:t>
            </a:r>
            <a:endParaRPr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</a:pPr>
            <a:r>
              <a:rPr lang="pt-BR" sz="1300">
                <a:solidFill>
                  <a:srgbClr val="434343"/>
                </a:solidFill>
              </a:rPr>
              <a:t>Projeto de Lei que disponha das especificidades da Área de Diretriz Especial de Verticalização;</a:t>
            </a:r>
            <a:endParaRPr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</a:pPr>
            <a:r>
              <a:rPr lang="pt-BR" sz="1300">
                <a:solidFill>
                  <a:srgbClr val="434343"/>
                </a:solidFill>
              </a:rPr>
              <a:t>Projeto de Lei que disponha das especificidades da Área de Diretriz Especial Central;</a:t>
            </a:r>
            <a:endParaRPr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</a:pPr>
            <a:r>
              <a:rPr lang="pt-BR" sz="1300">
                <a:solidFill>
                  <a:srgbClr val="434343"/>
                </a:solidFill>
              </a:rPr>
              <a:t>Projeto de Lei que disponha de alterações no Plano Diretor no tocante a Zona Econômica de Porte;</a:t>
            </a:r>
            <a:endParaRPr sz="1300">
              <a:solidFill>
                <a:srgbClr val="434343"/>
              </a:solidFill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AutoNum type="arabicPeriod"/>
            </a:pPr>
            <a:r>
              <a:rPr lang="pt-BR" sz="1300">
                <a:solidFill>
                  <a:srgbClr val="434343"/>
                </a:solidFill>
              </a:rPr>
              <a:t>Projeto de Lei que disponha de alterações no Plano Diretor no tocante a Zona Especial de Interesse Social.</a:t>
            </a:r>
            <a:endParaRPr sz="13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434343"/>
                </a:solidFill>
              </a:rPr>
              <a:t>	Virão, igualmente, resultados muito importantes concomitantes à produção legislativa daqueles referidos nos específicos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140" name="Google Shape;140;p25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Resultados Esperados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311700" y="1109925"/>
            <a:ext cx="8664300" cy="3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</a:rPr>
              <a:t>Para pesquisas usar o link: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u="sng">
                <a:solidFill>
                  <a:srgbClr val="43434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https://leismunicipais.com.br/prefeitura/mg/curvelo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</a:rPr>
              <a:t>A legislação principal: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pt-BR" sz="1100">
                <a:solidFill>
                  <a:srgbClr val="434343"/>
                </a:solidFill>
              </a:rPr>
              <a:t>Plano Diretor - Lei Complementar nº 135/2019.</a:t>
            </a:r>
            <a:endParaRPr sz="1100">
              <a:solidFill>
                <a:srgbClr val="434343"/>
              </a:solidFill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pt-BR" sz="1100">
                <a:solidFill>
                  <a:srgbClr val="434343"/>
                </a:solidFill>
              </a:rPr>
              <a:t>Lei de Parcelamento, Uso e Ocupação do Solo - Lei Complementar nº 149/2020.</a:t>
            </a:r>
            <a:endParaRPr sz="1100">
              <a:solidFill>
                <a:srgbClr val="434343"/>
              </a:solidFill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pt-BR" sz="1100">
                <a:solidFill>
                  <a:srgbClr val="434343"/>
                </a:solidFill>
              </a:rPr>
              <a:t>Código de Obras - Lei Complementar nº 152/2021.</a:t>
            </a:r>
            <a:endParaRPr sz="1100">
              <a:solidFill>
                <a:srgbClr val="434343"/>
              </a:solidFill>
            </a:endParaRPr>
          </a:p>
          <a:p>
            <a:pPr indent="-2984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</a:pPr>
            <a:r>
              <a:rPr lang="pt-BR" sz="1100">
                <a:solidFill>
                  <a:srgbClr val="434343"/>
                </a:solidFill>
              </a:rPr>
              <a:t>Código do Meio Ambiente - Lei Complementar nº 151/2020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434343"/>
                </a:solidFill>
              </a:rPr>
              <a:t>Material da Câmara a respeito da elaboração do Plano Diretor em 2019:</a:t>
            </a:r>
            <a:endParaRPr sz="11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u="sng">
                <a:solidFill>
                  <a:srgbClr val="43434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https://www2.cmcurvelo.mg.gov.br/atividades.aspx?id=1</a:t>
            </a:r>
            <a:endParaRPr sz="1300">
              <a:solidFill>
                <a:srgbClr val="434343"/>
              </a:solidFill>
            </a:endParaRPr>
          </a:p>
        </p:txBody>
      </p:sp>
      <p:sp>
        <p:nvSpPr>
          <p:cNvPr id="147" name="Google Shape;147;p26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type="title"/>
          </p:nvPr>
        </p:nvSpPr>
        <p:spPr>
          <a:xfrm>
            <a:off x="1824900" y="2285400"/>
            <a:ext cx="54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2140">
                <a:solidFill>
                  <a:schemeClr val="lt1"/>
                </a:solidFill>
              </a:rPr>
              <a:t>Sobre Anistia de Imóveis</a:t>
            </a:r>
            <a:endParaRPr b="1" sz="32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Dúvidas Sobre o Projeto de Lei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150" y="1109925"/>
            <a:ext cx="9144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Regulamentar a “irregularização” através de um TAC?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TAC deverá ser firmado em conjunto com a Secretaria de Obras, Fiscalização e Tributação.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Fazer expressa menção na Lei de que os parâmetros utilizados </a:t>
            </a:r>
            <a:r>
              <a:rPr lang="pt-BR">
                <a:solidFill>
                  <a:srgbClr val="434343"/>
                </a:solidFill>
              </a:rPr>
              <a:t>serão</a:t>
            </a:r>
            <a:r>
              <a:rPr lang="pt-BR">
                <a:solidFill>
                  <a:srgbClr val="434343"/>
                </a:solidFill>
              </a:rPr>
              <a:t> do Código de Obras anterior (art. 5º).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Plano Diretor, art. 184. Condiciona a parecer favorável do COMDESP para aprovação do EIV.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Corpo de engenharia elaborar estudos.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Definir marco temporal.</a:t>
            </a:r>
            <a:endParaRPr>
              <a:solidFill>
                <a:srgbClr val="434343"/>
              </a:solidFill>
            </a:endParaRPr>
          </a:p>
          <a:p>
            <a:pPr indent="-317500" lvl="0" marL="4572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</a:pPr>
            <a:r>
              <a:rPr lang="pt-BR">
                <a:solidFill>
                  <a:srgbClr val="434343"/>
                </a:solidFill>
              </a:rPr>
              <a:t>Obras acabadas antes da vigência da LC 152/20?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1824900" y="2285400"/>
            <a:ext cx="54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2140">
                <a:solidFill>
                  <a:schemeClr val="lt1"/>
                </a:solidFill>
              </a:rPr>
              <a:t>ALTERAÇÃO DE USO DE IMÓVEIS</a:t>
            </a:r>
            <a:endParaRPr b="1" sz="32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LEGISLAÇÃO CONSOLIDADA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523350" y="888875"/>
            <a:ext cx="55788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Toda a legislação do Município pode ser consultada no site </a:t>
            </a: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leismunicipais.com.br</a:t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Facilidade de busca por palavras chave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Pode ser baixado e copiado com mais facilidade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Possui todas as alterações e regulamentos</a:t>
            </a:r>
            <a:endParaRPr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225" y="1997473"/>
            <a:ext cx="3506276" cy="297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REDAÇÃO ATUAL DA LC 149/2020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523350" y="888875"/>
            <a:ext cx="5578800" cy="37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Art. 180.</a:t>
            </a:r>
            <a:r>
              <a:rPr lang="pt-BR" sz="17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Os imóveis devidamente regularizados, com destinação de residência, poderão, de modo especial e provisório e a critério exclusivo do Executivo Municipal, ter o uso alterado para abrigar atividades de serviços de pequeno, médio ou grande porte, e atividades comerciais conviventes ou compatíveis com o uso residencial vizinho, </a:t>
            </a:r>
            <a:r>
              <a:rPr b="1" lang="pt-BR" sz="17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desde que o proprietário e/ou o locatário solicite a alteração provisória de uso</a:t>
            </a:r>
            <a:r>
              <a:rPr lang="pt-BR" sz="17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, por meio de requerimento instruído com os seguintes documentos: </a:t>
            </a:r>
            <a:endParaRPr sz="17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150" y="2560975"/>
            <a:ext cx="2877325" cy="24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5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PAUTA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1474050" y="954275"/>
            <a:ext cx="6195900" cy="32922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765225" y="1037075"/>
            <a:ext cx="5630400" cy="31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pt-BR" sz="1400">
                <a:solidFill>
                  <a:schemeClr val="lt1"/>
                </a:solidFill>
              </a:rPr>
              <a:t>Informes</a:t>
            </a:r>
            <a:r>
              <a:rPr lang="pt-BR" sz="1400">
                <a:solidFill>
                  <a:schemeClr val="lt1"/>
                </a:solidFill>
              </a:rPr>
              <a:t> iniciais;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pt-BR" sz="1400">
                <a:solidFill>
                  <a:schemeClr val="lt1"/>
                </a:solidFill>
              </a:rPr>
              <a:t>Apresentação do Projeto de aperfeiçoamento do Plano Diretor;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pt-BR" sz="1400">
                <a:solidFill>
                  <a:schemeClr val="lt1"/>
                </a:solidFill>
              </a:rPr>
              <a:t>Apresentação do Projeto de Lei da Câmara Municipal sobre anistia de imóveis construídos até a vigência do novo Código de Obras;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AutoNum type="arabicPeriod"/>
            </a:pPr>
            <a:r>
              <a:rPr lang="pt-BR" sz="1400">
                <a:solidFill>
                  <a:schemeClr val="lt1"/>
                </a:solidFill>
              </a:rPr>
              <a:t>Discussão e votação da </a:t>
            </a:r>
            <a:r>
              <a:rPr lang="pt-BR" sz="1400">
                <a:solidFill>
                  <a:schemeClr val="lt1"/>
                </a:solidFill>
              </a:rPr>
              <a:t>minuta</a:t>
            </a:r>
            <a:r>
              <a:rPr lang="pt-BR" sz="1400">
                <a:solidFill>
                  <a:schemeClr val="lt1"/>
                </a:solidFill>
              </a:rPr>
              <a:t> de alteração da Lei Complementar nº 149/2020 em relação a uso de imóveis.</a:t>
            </a:r>
            <a:endParaRPr sz="1400"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REDAÇÃO ATUAL DA LC 149/2020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523350" y="888875"/>
            <a:ext cx="5578800" cy="42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 - </a:t>
            </a:r>
            <a:r>
              <a:rPr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cópia do contrato social, comprovando que a atividade de prestação de serviços se enquadra nos termos deste artigo;</a:t>
            </a:r>
            <a:endParaRPr sz="16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II - </a:t>
            </a:r>
            <a:r>
              <a:rPr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documento firmado pelo proprietário do imóvel declarando-se de acordo com a alteração provisória de uso e ciente do lançamento do IPTU no valor correspondente à nova categoria de uso;</a:t>
            </a:r>
            <a:endParaRPr sz="16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III - </a:t>
            </a:r>
            <a:r>
              <a:rPr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Certidão Negativa de Débito expedida pelo Município de Curvelo, em nome do proprietário do imóvel e, quando for o caso, do locatário do mesmo;</a:t>
            </a:r>
            <a:endParaRPr sz="16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IV - </a:t>
            </a:r>
            <a:r>
              <a:rPr lang="pt-BR" sz="16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autorização do condomínio, em caso de edificações multifamiliares de uso exclusivamente residencial.</a:t>
            </a:r>
            <a:endParaRPr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150" y="2560975"/>
            <a:ext cx="2877325" cy="24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REDAÇÃO ATUAL DA LC 149/2020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523350" y="888875"/>
            <a:ext cx="55788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Art. 183. 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 qualquer tempo o imóvel poderá retornar à sua categoria original de uso residencial, sem ônus: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 -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a requerimento do interessado;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II -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uma vez cessadas as condições que facultaram a alteração de uso ou se constatada pelo Executivo Municipal que a mesma está a prejudicar o interesse público, caso em que a reclassificação para a categoria original se dará de ofício pela Autoridade Administrativa.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2150" y="2560975"/>
            <a:ext cx="2877325" cy="243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PROPOSTA DE ALTERAÇÃO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523350" y="888875"/>
            <a:ext cx="5578800" cy="3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Art. 180 (...)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 - por solicitação 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do proprietário e/ou locatário (excluído CND);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II -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de ofício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, quando o proprietário ou possuidor realizar solicitação de início de atividade ou alteração de endereço para o imóvel.</a:t>
            </a:r>
            <a:endParaRPr b="1" sz="16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400" y="2513081"/>
            <a:ext cx="3289124" cy="253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PROPOSTA DE ALTERAÇÃO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523350" y="888875"/>
            <a:ext cx="5189400" cy="3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Exceção da alteração de ofício: 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quando houver necessidade de autorização do condomínio, em caso de edificações multifamiliares.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Notificação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do proprietário sobre a alteração da alíquota de IPTU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400" y="2513081"/>
            <a:ext cx="3289124" cy="253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PROPOSTA DE ALTERAÇÃO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13" name="Google Shape;213;p36"/>
          <p:cNvSpPr txBox="1"/>
          <p:nvPr/>
        </p:nvSpPr>
        <p:spPr>
          <a:xfrm>
            <a:off x="523350" y="888875"/>
            <a:ext cx="52389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Art. 183 (...)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 – (...)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II –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ofício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, nas seguinte situações: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a)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se cessadas as condições que facultaram a alteração de uso, comprovada por </a:t>
            </a: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vistoria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b)</a:t>
            </a: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 se constatada pelo Executivo Municipal que a mesma prejudica o interesse público.</a:t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400" y="2513081"/>
            <a:ext cx="3289124" cy="2536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O </a:t>
            </a:r>
            <a:r>
              <a:rPr b="1" lang="pt-BR">
                <a:solidFill>
                  <a:srgbClr val="3D85C6"/>
                </a:solidFill>
              </a:rPr>
              <a:t>PORQUÊ</a:t>
            </a:r>
            <a:r>
              <a:rPr b="1" lang="pt-BR">
                <a:solidFill>
                  <a:srgbClr val="3D85C6"/>
                </a:solidFill>
              </a:rPr>
              <a:t> DA ALTERAÇÃO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523350" y="888875"/>
            <a:ext cx="49098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PEDIDO DE LICENCIAMENTO DE EMPRESAS</a:t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Não acompanhamento do andamento no Integrador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Elevação da alíquota do IPTU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Dificuldades em relação ao imóvel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2425" y="2337052"/>
            <a:ext cx="3859124" cy="27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150300"/>
            <a:ext cx="669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CONSEQUÊNCIAS DA NÃO ALTERAÇÃO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523350" y="888875"/>
            <a:ext cx="4909800" cy="32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Indeferimentos de abertura de novas empresas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Notificação para regularização da destinação/uso do imóvel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Multa por utilizar imóvel em desacordo com sua destinação</a:t>
            </a:r>
            <a:endParaRPr b="1"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025" y="2456900"/>
            <a:ext cx="3851525" cy="256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9"/>
          <p:cNvSpPr txBox="1"/>
          <p:nvPr>
            <p:ph type="title"/>
          </p:nvPr>
        </p:nvSpPr>
        <p:spPr>
          <a:xfrm>
            <a:off x="1824900" y="2285400"/>
            <a:ext cx="54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2140">
                <a:solidFill>
                  <a:schemeClr val="lt1"/>
                </a:solidFill>
              </a:rPr>
              <a:t>DÚVIDAS E VOTAÇÃO</a:t>
            </a:r>
            <a:endParaRPr b="1" sz="32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/>
          <p:nvPr>
            <p:ph type="title"/>
          </p:nvPr>
        </p:nvSpPr>
        <p:spPr>
          <a:xfrm>
            <a:off x="311700" y="150300"/>
            <a:ext cx="669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VOTAÇÃO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523350" y="888875"/>
            <a:ext cx="4909800" cy="3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Votação do texto enviado por e-mail a todos os Conselheiros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Texto será apreciado pela Procuradoria Geral do Município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3A3A3A"/>
                </a:solidFill>
                <a:latin typeface="Montserrat"/>
                <a:ea typeface="Montserrat"/>
                <a:cs typeface="Montserrat"/>
                <a:sym typeface="Montserrat"/>
              </a:rPr>
              <a:t>Será enviado à Câmara, para apreciação e prosseguimento do rito legislativo</a:t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A3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1525" y="2127301"/>
            <a:ext cx="3760100" cy="28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/>
          <p:nvPr>
            <p:ph type="title"/>
          </p:nvPr>
        </p:nvSpPr>
        <p:spPr>
          <a:xfrm>
            <a:off x="1248000" y="1542750"/>
            <a:ext cx="6648000" cy="13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900">
                <a:solidFill>
                  <a:srgbClr val="073763"/>
                </a:solidFill>
              </a:rPr>
              <a:t>COMDESP</a:t>
            </a:r>
            <a:endParaRPr b="1" sz="39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073763"/>
                </a:solidFill>
              </a:rPr>
              <a:t>Dúvidas, sugestões e contato:</a:t>
            </a:r>
            <a:endParaRPr sz="2000">
              <a:solidFill>
                <a:srgbClr val="073763"/>
              </a:solidFill>
            </a:endParaRPr>
          </a:p>
        </p:txBody>
      </p:sp>
      <p:sp>
        <p:nvSpPr>
          <p:cNvPr id="247" name="Google Shape;247;p41"/>
          <p:cNvSpPr txBox="1"/>
          <p:nvPr>
            <p:ph idx="1" type="body"/>
          </p:nvPr>
        </p:nvSpPr>
        <p:spPr>
          <a:xfrm>
            <a:off x="2004600" y="2545900"/>
            <a:ext cx="5134800" cy="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b="1" lang="pt-BR" sz="2080">
                <a:solidFill>
                  <a:srgbClr val="073763"/>
                </a:solidFill>
              </a:rPr>
              <a:t>planejamento@curvelo.mg.gov.br</a:t>
            </a:r>
            <a:endParaRPr b="1" sz="1979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075850" y="1030475"/>
            <a:ext cx="6807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7376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b="1" lang="pt-BR" sz="1600">
                <a:solidFill>
                  <a:srgbClr val="073763"/>
                </a:solidFill>
              </a:rPr>
              <a:t>Retomada do Chacreamento a partir de outubro;</a:t>
            </a:r>
            <a:endParaRPr b="1" sz="1600">
              <a:solidFill>
                <a:srgbClr val="07376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b="1" lang="pt-BR" sz="1600">
                <a:solidFill>
                  <a:srgbClr val="073763"/>
                </a:solidFill>
              </a:rPr>
              <a:t>Credenciamento da Reurb;</a:t>
            </a:r>
            <a:endParaRPr b="1" sz="1600">
              <a:solidFill>
                <a:srgbClr val="07376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600"/>
              <a:buChar char="●"/>
            </a:pPr>
            <a:r>
              <a:rPr b="1" lang="pt-BR" sz="1600">
                <a:solidFill>
                  <a:srgbClr val="073763"/>
                </a:solidFill>
              </a:rPr>
              <a:t>Apresentação das advogadas responsáveis pelo Projeto do PD.</a:t>
            </a:r>
            <a:endParaRPr b="1" sz="1600">
              <a:solidFill>
                <a:srgbClr val="073763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Char char="●"/>
            </a:pPr>
            <a:r>
              <a:rPr b="1" lang="pt-BR" sz="1600">
                <a:solidFill>
                  <a:srgbClr val="073763"/>
                </a:solidFill>
              </a:rPr>
              <a:t>Próxima reunião 27 de outubro de 2022</a:t>
            </a:r>
            <a:r>
              <a:rPr b="1" lang="pt-BR" sz="1600">
                <a:solidFill>
                  <a:srgbClr val="0B5394"/>
                </a:solidFill>
              </a:rPr>
              <a:t>.</a:t>
            </a:r>
            <a:endParaRPr b="1" sz="1600">
              <a:solidFill>
                <a:srgbClr val="073763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6253200" y="2507250"/>
            <a:ext cx="2168750" cy="216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23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INFORMES INICIAIS</a:t>
            </a:r>
            <a:r>
              <a:rPr b="1" lang="pt-BR">
                <a:solidFill>
                  <a:srgbClr val="3D85C6"/>
                </a:solidFill>
              </a:rPr>
              <a:t> 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025" y="101675"/>
            <a:ext cx="4368625" cy="4940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311700" y="3670725"/>
            <a:ext cx="35382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434343"/>
                </a:solidFill>
              </a:rPr>
              <a:t>Além do Convênio com o Estado de MG (Bela Vista e Passaginha), e a adesão ao Programa do Governo Federal (Ponte Nova), a Prefeitura irá lançar a Reurb por meio de credenciamento.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151" y="756925"/>
            <a:ext cx="4863475" cy="22047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1723950" y="2035500"/>
            <a:ext cx="5696100" cy="10371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1824900" y="2285400"/>
            <a:ext cx="549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1" lang="pt-BR" sz="1940">
                <a:solidFill>
                  <a:schemeClr val="lt1"/>
                </a:solidFill>
              </a:rPr>
              <a:t>Projeto de Aperfeiçoamento do Plano Diretor</a:t>
            </a:r>
            <a:endParaRPr b="1" sz="302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Aperfeiçoamento do Plano Diretor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1782600" y="2342825"/>
            <a:ext cx="55788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300">
                <a:solidFill>
                  <a:srgbClr val="434343"/>
                </a:solidFill>
              </a:rPr>
              <a:t>“Deve ser vivo, como a própria cidade”</a:t>
            </a:r>
            <a:endParaRPr sz="2300"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Objetivo Geral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1059000" y="1888975"/>
            <a:ext cx="702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34343"/>
                </a:solidFill>
              </a:rPr>
              <a:t>O objetivo geral do projeto é propiciar a adequação das políticas públicas de desenvolvimento sustentável no município de Curvelo, levando-se em conta seu atual momento e o futuro, para fomentar áreas estratégicas sócio e economicamente.</a:t>
            </a:r>
            <a:endParaRPr sz="2300">
              <a:solidFill>
                <a:srgbClr val="434343"/>
              </a:solidFill>
            </a:endParaRPr>
          </a:p>
        </p:txBody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Objetivos Específicos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693300" y="1611625"/>
            <a:ext cx="7757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Aperfeiçoar e ampliar a Zona Econômica de Porte (ZEP);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Aperfeiçoar e adequar a Zona Especial de Interesse Social (ZEIS);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Reavaliar a Área de Diretrizes Especial Central (ADE - Central);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Reavaliar a Área de Diretrizes Especial de Verticalização (ADE - Verticalização).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1" name="Google Shape;101;p20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150300"/>
            <a:ext cx="545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3D85C6"/>
                </a:solidFill>
              </a:rPr>
              <a:t>Objetivos Específicos</a:t>
            </a:r>
            <a:endParaRPr b="1">
              <a:solidFill>
                <a:srgbClr val="3D85C6"/>
              </a:solidFill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872550" y="1785750"/>
            <a:ext cx="77574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Aperfeiçoar e ampliar a Zona Econômica de Porte (ZEP);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Aperfeiçoar e adequar a Zona Especial de Interesse Social (ZEIS);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Reavaliar a Área de Diretrizes Especial Central (ADE - Central);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AutoNum type="arabicPeriod"/>
            </a:pPr>
            <a:r>
              <a:rPr lang="pt-BR" sz="1500">
                <a:solidFill>
                  <a:srgbClr val="434343"/>
                </a:solidFill>
              </a:rPr>
              <a:t>Reavaliar a Área de Diretrizes Especial de Verticalização (ADE - Verticalização).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08" name="Google Shape;108;p21"/>
          <p:cNvSpPr txBox="1"/>
          <p:nvPr>
            <p:ph type="title"/>
          </p:nvPr>
        </p:nvSpPr>
        <p:spPr>
          <a:xfrm>
            <a:off x="5111725" y="4303200"/>
            <a:ext cx="374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1620">
                <a:solidFill>
                  <a:srgbClr val="3D85C6"/>
                </a:solidFill>
              </a:rPr>
              <a:t>Aperfeiçoamento do Plano Diretor</a:t>
            </a:r>
            <a:endParaRPr b="1" sz="1620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