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Comforta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Comforta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a13273a6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a13273a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a6e8c4604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a6e8c4604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a6e8c4604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a6e8c4604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6e8c4604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6e8c4604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a6e8c4604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a6e8c4604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a6e8c4604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a6e8c4604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a6c54c965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a6c54c965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a6e8c4604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a6e8c4604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4752cd4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4752cd4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bc30cd410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5bc30cd410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c41937e16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c41937e16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c3e6bcd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c3e6bcd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fc0f126c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fc0f126c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f55a3815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f55a3815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f55a3815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f55a3815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f55a3815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f55a3815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9f55a3815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9f55a3815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a6c54c96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a6c54c96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a6c54c965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a6c54c96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21825" y="4521625"/>
            <a:ext cx="32568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5600">
                <a:solidFill>
                  <a:srgbClr val="0B5394"/>
                </a:solidFill>
              </a:rPr>
              <a:t>29</a:t>
            </a:r>
            <a:r>
              <a:rPr b="1" i="1" lang="pt-BR" sz="5600">
                <a:solidFill>
                  <a:srgbClr val="0B5394"/>
                </a:solidFill>
              </a:rPr>
              <a:t> de Novembro de 2022</a:t>
            </a:r>
            <a:endParaRPr b="1" i="1" sz="56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951450" y="1544400"/>
            <a:ext cx="7241100" cy="20547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1152300" y="1806650"/>
            <a:ext cx="68394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O comércio atacadista é aquele que revende mercadorias novas ou usadas, sem transformação, a varejistas, a usuários industriais, </a:t>
            </a:r>
            <a:r>
              <a:rPr b="1" lang="pt-BR" sz="1500">
                <a:solidFill>
                  <a:srgbClr val="FFFFFF"/>
                </a:solidFill>
              </a:rPr>
              <a:t>agrícolas</a:t>
            </a:r>
            <a:r>
              <a:rPr b="1" lang="pt-BR" sz="1500">
                <a:solidFill>
                  <a:srgbClr val="FFFFFF"/>
                </a:solidFill>
              </a:rPr>
              <a:t>, comerciais, institucionais e profissionais, ou a outros atacadistas, </a:t>
            </a:r>
            <a:r>
              <a:rPr b="1" lang="pt-BR" sz="1500">
                <a:solidFill>
                  <a:srgbClr val="FFFFFF"/>
                </a:solidFill>
              </a:rPr>
              <a:t>para serem utilizadas em uma atividade econômica</a:t>
            </a:r>
            <a:r>
              <a:rPr b="1" lang="pt-BR" sz="1500">
                <a:solidFill>
                  <a:srgbClr val="FFFFFF"/>
                </a:solidFill>
              </a:rPr>
              <a:t>. 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/>
        </p:nvSpPr>
        <p:spPr>
          <a:xfrm>
            <a:off x="398600" y="674050"/>
            <a:ext cx="62211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pt-BR">
                <a:solidFill>
                  <a:srgbClr val="073763"/>
                </a:solidFill>
              </a:rPr>
              <a:t>Diretrizes estabelecidas na </a:t>
            </a:r>
            <a:r>
              <a:rPr b="1" lang="pt-BR">
                <a:solidFill>
                  <a:srgbClr val="073763"/>
                </a:solidFill>
              </a:rPr>
              <a:t>Seção I - Da Zona Adensada (ZA)</a:t>
            </a:r>
            <a:r>
              <a:rPr lang="pt-BR">
                <a:solidFill>
                  <a:srgbClr val="073763"/>
                </a:solidFill>
              </a:rPr>
              <a:t>, especificamente:</a:t>
            </a:r>
            <a:endParaRPr>
              <a:solidFill>
                <a:srgbClr val="073763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73763"/>
                </a:solidFill>
              </a:rPr>
              <a:t>                Art. 86. São diretrizes para a Zona Adensada (ZA): </a:t>
            </a:r>
            <a:endParaRPr>
              <a:solidFill>
                <a:srgbClr val="073763"/>
              </a:solidFill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73763"/>
                </a:solidFill>
              </a:rPr>
              <a:t>I - </a:t>
            </a:r>
            <a:r>
              <a:rPr lang="pt-BR">
                <a:solidFill>
                  <a:srgbClr val="073763"/>
                </a:solidFill>
              </a:rPr>
              <a:t>elaborar diagnóstico das características urbanísticas e patrimoniais locais com o objetivo de definir critérios específicos para ocupação e parâmetros urbanísticos específicos para a Área de Diretrizes Especiais Central de Interesse Cultural (ADE Central), a serem disciplinado pela Lei de Parcelamento, Uso e Ocupação do Solo; </a:t>
            </a:r>
            <a:endParaRPr>
              <a:solidFill>
                <a:srgbClr val="073763"/>
              </a:solidFill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73763"/>
                </a:solidFill>
              </a:rPr>
              <a:t>II -</a:t>
            </a:r>
            <a:r>
              <a:rPr lang="pt-BR">
                <a:solidFill>
                  <a:srgbClr val="073763"/>
                </a:solidFill>
              </a:rPr>
              <a:t>monitorar e manter as qualidades ambientais, urbanas e paisagísticas; </a:t>
            </a:r>
            <a:endParaRPr>
              <a:solidFill>
                <a:srgbClr val="073763"/>
              </a:solidFill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73763"/>
                </a:solidFill>
              </a:rPr>
              <a:t>III </a:t>
            </a:r>
            <a:r>
              <a:rPr lang="pt-BR">
                <a:solidFill>
                  <a:srgbClr val="073763"/>
                </a:solidFill>
              </a:rPr>
              <a:t>- criar alternativas de tráfego para diminuição do fluxo de veículos e priorização do fluxo de pedestres através da implantação de binários viários, criação de áreas de estacionamento, melhoria de sinalização e criação de ruas exclusivas para pedestres. </a:t>
            </a:r>
            <a:endParaRPr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80175" y="0"/>
            <a:ext cx="9063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398600" y="206050"/>
            <a:ext cx="825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ZONA ADENSADA</a:t>
            </a:r>
            <a:endParaRPr sz="9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25" y="869950"/>
            <a:ext cx="868891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260675" y="216725"/>
            <a:ext cx="825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TEXTO DA LC Nº 149/2020 - ANEXO IV</a:t>
            </a:r>
            <a:endParaRPr sz="9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5"/>
          <p:cNvGrpSpPr/>
          <p:nvPr/>
        </p:nvGrpSpPr>
        <p:grpSpPr>
          <a:xfrm>
            <a:off x="257958" y="887214"/>
            <a:ext cx="8628091" cy="3619227"/>
            <a:chOff x="311688" y="817175"/>
            <a:chExt cx="8688913" cy="3820974"/>
          </a:xfrm>
        </p:grpSpPr>
        <p:pic>
          <p:nvPicPr>
            <p:cNvPr id="147" name="Google Shape;147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688" y="817175"/>
              <a:ext cx="8688913" cy="3820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5"/>
            <p:cNvSpPr/>
            <p:nvPr/>
          </p:nvSpPr>
          <p:spPr>
            <a:xfrm>
              <a:off x="2480525" y="1984000"/>
              <a:ext cx="571500" cy="134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5"/>
            <p:cNvSpPr txBox="1"/>
            <p:nvPr/>
          </p:nvSpPr>
          <p:spPr>
            <a:xfrm>
              <a:off x="2336525" y="2286550"/>
              <a:ext cx="4707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5"/>
            <p:cNvSpPr txBox="1"/>
            <p:nvPr/>
          </p:nvSpPr>
          <p:spPr>
            <a:xfrm>
              <a:off x="2556150" y="1858750"/>
              <a:ext cx="830400" cy="40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>
                  <a:solidFill>
                    <a:srgbClr val="FF0000"/>
                  </a:solidFill>
                </a:rPr>
                <a:t>SIM*****</a:t>
              </a:r>
              <a:endParaRPr sz="1300">
                <a:solidFill>
                  <a:srgbClr val="FF0000"/>
                </a:solidFill>
              </a:endParaRPr>
            </a:p>
          </p:txBody>
        </p:sp>
        <p:sp>
          <p:nvSpPr>
            <p:cNvPr id="151" name="Google Shape;151;p25"/>
            <p:cNvSpPr txBox="1"/>
            <p:nvPr/>
          </p:nvSpPr>
          <p:spPr>
            <a:xfrm>
              <a:off x="2908025" y="2152075"/>
              <a:ext cx="48408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25"/>
          <p:cNvSpPr txBox="1"/>
          <p:nvPr/>
        </p:nvSpPr>
        <p:spPr>
          <a:xfrm>
            <a:off x="4234175" y="191750"/>
            <a:ext cx="457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-"/>
            </a:pPr>
            <a:r>
              <a:rPr b="1" lang="pt-BR" sz="1100">
                <a:solidFill>
                  <a:srgbClr val="FF0000"/>
                </a:solidFill>
              </a:rPr>
              <a:t>Alterar a disposição das notas para ficar mais claro.</a:t>
            </a:r>
            <a:endParaRPr b="1" sz="1100">
              <a:solidFill>
                <a:srgbClr val="FF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-"/>
            </a:pPr>
            <a:r>
              <a:rPr b="1" lang="pt-BR" sz="1100">
                <a:solidFill>
                  <a:srgbClr val="FF0000"/>
                </a:solidFill>
              </a:rPr>
              <a:t>IN ou decreto regulamentando a caracterização.</a:t>
            </a:r>
            <a:endParaRPr b="1" sz="1100">
              <a:solidFill>
                <a:srgbClr val="FF0000"/>
              </a:solidFill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538050" y="4638150"/>
            <a:ext cx="838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FF0000"/>
                </a:solidFill>
              </a:rPr>
              <a:t>*****Para a validação final do empreendimento, deverá ser demonstrado os impactos controlados previstos na legislação.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260675" y="216725"/>
            <a:ext cx="3072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TEXTO PROPOSTO</a:t>
            </a:r>
            <a:endParaRPr sz="9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4307200" y="182650"/>
            <a:ext cx="4040100" cy="538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27575" y="11065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44">
                <a:solidFill>
                  <a:srgbClr val="3D85C6"/>
                </a:solidFill>
              </a:rPr>
              <a:t>AFASTAMENTOS - LC ANTERIOR</a:t>
            </a:r>
            <a:r>
              <a:rPr b="1" lang="pt-BR">
                <a:solidFill>
                  <a:srgbClr val="3D85C6"/>
                </a:solidFill>
              </a:rPr>
              <a:t> </a:t>
            </a:r>
            <a:endParaRPr b="1">
              <a:solidFill>
                <a:srgbClr val="3D85C6"/>
              </a:solidFill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76" y="754175"/>
            <a:ext cx="7179701" cy="402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 rot="2700000">
            <a:off x="6546734" y="1041420"/>
            <a:ext cx="2247327" cy="4153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85200C"/>
                </a:solidFill>
                <a:latin typeface="Comfortaa"/>
                <a:ea typeface="Comfortaa"/>
                <a:cs typeface="Comfortaa"/>
                <a:sym typeface="Comfortaa"/>
              </a:rPr>
              <a:t> LC ANTERIOR</a:t>
            </a:r>
            <a:endParaRPr>
              <a:solidFill>
                <a:srgbClr val="85200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/>
        </p:nvSpPr>
        <p:spPr>
          <a:xfrm>
            <a:off x="693300" y="801825"/>
            <a:ext cx="4511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Char char="●"/>
            </a:pPr>
            <a:r>
              <a:rPr lang="pt-BR" sz="1500">
                <a:solidFill>
                  <a:srgbClr val="073763"/>
                </a:solidFill>
              </a:rPr>
              <a:t>EXEMPLIFICAÇÃO DO AFASTAMENTO PARA NOVAS EDIFICAÇÕES NA</a:t>
            </a:r>
            <a:endParaRPr sz="150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73763"/>
                </a:solidFill>
              </a:rPr>
              <a:t> LC ANTERIOR</a:t>
            </a:r>
            <a:endParaRPr b="1" sz="1800">
              <a:solidFill>
                <a:srgbClr val="073763"/>
              </a:solidFill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025" y="0"/>
            <a:ext cx="34536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50">
                <a:solidFill>
                  <a:srgbClr val="3D85C6"/>
                </a:solidFill>
              </a:rPr>
              <a:t>AFASTAMENTOS - LC ANTERIOR</a:t>
            </a:r>
            <a:r>
              <a:rPr b="1" lang="pt-BR">
                <a:solidFill>
                  <a:srgbClr val="3D85C6"/>
                </a:solidFill>
              </a:rPr>
              <a:t> </a:t>
            </a:r>
            <a:endParaRPr b="1">
              <a:solidFill>
                <a:srgbClr val="3D85C6"/>
              </a:solidFill>
            </a:endParaRPr>
          </a:p>
        </p:txBody>
      </p:sp>
      <p:cxnSp>
        <p:nvCxnSpPr>
          <p:cNvPr id="170" name="Google Shape;170;p27"/>
          <p:cNvCxnSpPr>
            <a:stCxn id="167" idx="2"/>
            <a:endCxn id="168" idx="1"/>
          </p:cNvCxnSpPr>
          <p:nvPr/>
        </p:nvCxnSpPr>
        <p:spPr>
          <a:xfrm flipH="1" rot="-5400000">
            <a:off x="3690150" y="1169025"/>
            <a:ext cx="661800" cy="2143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3D85C6"/>
                </a:solidFill>
              </a:rPr>
              <a:t>APROVAÇÃO LC nº 183/2022</a:t>
            </a:r>
            <a:endParaRPr b="1" sz="2300">
              <a:solidFill>
                <a:srgbClr val="3D85C6"/>
              </a:solidFill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693300" y="801825"/>
            <a:ext cx="4511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Char char="●"/>
            </a:pPr>
            <a:r>
              <a:rPr lang="pt-BR" sz="1500">
                <a:solidFill>
                  <a:srgbClr val="073763"/>
                </a:solidFill>
              </a:rPr>
              <a:t>EXEMPLIFICAÇÃO DO AFASTAMENTO PARA NOVAS EDIFICAÇÕES </a:t>
            </a:r>
            <a:r>
              <a:rPr b="1" lang="pt-BR" sz="1500">
                <a:solidFill>
                  <a:srgbClr val="073763"/>
                </a:solidFill>
              </a:rPr>
              <a:t>COM ALTERAÇÃO NA LC</a:t>
            </a:r>
            <a:endParaRPr b="1" sz="1800">
              <a:solidFill>
                <a:srgbClr val="073763"/>
              </a:solidFill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195" y="0"/>
            <a:ext cx="33520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 rotWithShape="1">
          <a:blip r:embed="rId4">
            <a:alphaModFix/>
          </a:blip>
          <a:srcRect b="0" l="0" r="-1358" t="43130"/>
          <a:stretch/>
        </p:blipFill>
        <p:spPr>
          <a:xfrm>
            <a:off x="572775" y="3017700"/>
            <a:ext cx="4559200" cy="127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/>
          <p:nvPr/>
        </p:nvSpPr>
        <p:spPr>
          <a:xfrm>
            <a:off x="451300" y="2819450"/>
            <a:ext cx="4559100" cy="1649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0" name="Google Shape;180;p28"/>
          <p:cNvCxnSpPr/>
          <p:nvPr/>
        </p:nvCxnSpPr>
        <p:spPr>
          <a:xfrm flipH="1" rot="10800000">
            <a:off x="2743395" y="1859850"/>
            <a:ext cx="2275800" cy="959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"/>
          <p:cNvSpPr txBox="1"/>
          <p:nvPr>
            <p:ph type="title"/>
          </p:nvPr>
        </p:nvSpPr>
        <p:spPr>
          <a:xfrm>
            <a:off x="1782600" y="2285400"/>
            <a:ext cx="557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PROJETO DE LEI DE ANISTIA </a:t>
            </a:r>
            <a:endParaRPr b="1" sz="3720">
              <a:solidFill>
                <a:schemeClr val="lt1"/>
              </a:solidFill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075825" y="3240850"/>
            <a:ext cx="1521600" cy="15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LEI DE ANISTIA 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550875" y="763950"/>
            <a:ext cx="77574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  <a:highlight>
                  <a:schemeClr val="lt1"/>
                </a:highlight>
              </a:rPr>
              <a:t>Art. 1º </a:t>
            </a: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- Considerar o período de  02/02/21 até hoje;</a:t>
            </a:r>
            <a:endParaRPr sz="13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○"/>
            </a:pP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Diversas alterações na LC 152 - a própria atuação do COMDESP evidencia isso.</a:t>
            </a:r>
            <a:endParaRPr sz="13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  <a:highlight>
                  <a:schemeClr val="lt1"/>
                </a:highlight>
              </a:rPr>
              <a:t>Art. 2º</a:t>
            </a: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 - Inclusão das que estão em andamento, sobretudo, as que estão paradas;</a:t>
            </a:r>
            <a:endParaRPr sz="13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  <a:highlight>
                  <a:schemeClr val="lt1"/>
                </a:highlight>
              </a:rPr>
              <a:t>Art. 3º</a:t>
            </a: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 -  Desburocratizar: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Roboto"/>
              <a:buChar char="○"/>
            </a:pPr>
            <a:r>
              <a:rPr lang="pt-BR" sz="11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i) abordar a anistia de maneira relativa, 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Roboto"/>
              <a:buChar char="○"/>
            </a:pPr>
            <a:r>
              <a:rPr lang="pt-BR" sz="11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ii) insuficiência procedimental (cadastro, fiscalização e engenharia).</a:t>
            </a:r>
            <a:endParaRPr sz="13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  <a:highlight>
                  <a:schemeClr val="lt1"/>
                </a:highlight>
              </a:rPr>
              <a:t>Art. 4º</a:t>
            </a: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 - Laudo/documento a ser exigido pelo RT;</a:t>
            </a:r>
            <a:endParaRPr sz="13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  <a:highlight>
                  <a:schemeClr val="lt1"/>
                </a:highlight>
              </a:rPr>
              <a:t>Art. 5º</a:t>
            </a: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 - §1º do art. 48, da LC152/2021 (remete às regras do Código anterior);</a:t>
            </a:r>
            <a:endParaRPr sz="13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  <a:highlight>
                  <a:schemeClr val="lt1"/>
                </a:highlight>
              </a:rPr>
              <a:t>Art. 6º </a:t>
            </a: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- Revisão nos incisos;</a:t>
            </a:r>
            <a:endParaRPr sz="13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  <a:highlight>
                  <a:schemeClr val="lt1"/>
                </a:highlight>
              </a:rPr>
              <a:t>Art. 7º</a:t>
            </a: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 - Particularidades das HIS;</a:t>
            </a:r>
            <a:endParaRPr sz="13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  <a:highlight>
                  <a:schemeClr val="lt1"/>
                </a:highlight>
              </a:rPr>
              <a:t>Art. 8º </a:t>
            </a: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- A Lei cita um Decreto;</a:t>
            </a:r>
            <a:endParaRPr sz="13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  <a:highlight>
                  <a:schemeClr val="lt1"/>
                </a:highlight>
              </a:rPr>
              <a:t>Art. 9º</a:t>
            </a: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 - Levar em conta os Zoneamentos;</a:t>
            </a:r>
            <a:endParaRPr sz="13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pt-BR" sz="1300">
                <a:solidFill>
                  <a:srgbClr val="073763"/>
                </a:solidFill>
                <a:highlight>
                  <a:schemeClr val="lt1"/>
                </a:highlight>
              </a:rPr>
              <a:t>Art. 10º </a:t>
            </a:r>
            <a:r>
              <a:rPr lang="pt-BR" sz="1300">
                <a:solidFill>
                  <a:srgbClr val="073763"/>
                </a:solidFill>
                <a:highlight>
                  <a:schemeClr val="lt1"/>
                </a:highlight>
              </a:rPr>
              <a:t>- Lançamento de IPTU por ofício nos imóveis que vão se regularizar.</a:t>
            </a:r>
            <a:endParaRPr sz="1700">
              <a:solidFill>
                <a:srgbClr val="073763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1248000" y="1542750"/>
            <a:ext cx="6648000" cy="13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900">
                <a:solidFill>
                  <a:srgbClr val="073763"/>
                </a:solidFill>
              </a:rPr>
              <a:t>COMDESP</a:t>
            </a:r>
            <a:endParaRPr b="1" sz="39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73763"/>
                </a:solidFill>
              </a:rPr>
              <a:t>Dúvidas, sugestões e contato:</a:t>
            </a:r>
            <a:endParaRPr sz="2000">
              <a:solidFill>
                <a:srgbClr val="073763"/>
              </a:solidFill>
            </a:endParaRPr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2004600" y="2545900"/>
            <a:ext cx="5134800" cy="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pt-BR" sz="2080">
                <a:solidFill>
                  <a:srgbClr val="073763"/>
                </a:solidFill>
              </a:rPr>
              <a:t>planejamento@curvelo.mg.gov.br</a:t>
            </a:r>
            <a:endParaRPr b="1" sz="1979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5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PAUTA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474050" y="954275"/>
            <a:ext cx="6195900" cy="32922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756800" y="1395025"/>
            <a:ext cx="5630400" cy="25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just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4724" lvl="0" marL="457200" rtl="0" algn="just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Char char="●"/>
            </a:pPr>
            <a:r>
              <a:rPr b="1" lang="pt-BR" sz="339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pt-BR" sz="339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provação do LC 183/2022;</a:t>
            </a:r>
            <a:endParaRPr b="1" sz="339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39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4724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Char char="●"/>
            </a:pPr>
            <a:r>
              <a:rPr b="1" lang="pt-BR" sz="339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Entram em estudos: Regulação dos Passeios, e Estação Rádio Base;</a:t>
            </a:r>
            <a:endParaRPr b="1" sz="339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39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4724" lvl="0" marL="457200" rtl="0" algn="just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Char char="●"/>
            </a:pPr>
            <a:r>
              <a:rPr b="1" lang="pt-BR" sz="339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Proposta de Projeto de Lei de Anistia.</a:t>
            </a:r>
            <a:endParaRPr b="1" sz="339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 rot="-667060">
            <a:off x="7351372" y="3520496"/>
            <a:ext cx="1765182" cy="1765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673800" y="1353925"/>
            <a:ext cx="7796400" cy="28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900"/>
              <a:buChar char="●"/>
            </a:pPr>
            <a:r>
              <a:rPr b="1" lang="pt-BR" sz="1900">
                <a:solidFill>
                  <a:srgbClr val="073763"/>
                </a:solidFill>
              </a:rPr>
              <a:t>Próxima Reunião dia 15 de dezembro de 2022.</a:t>
            </a:r>
            <a:endParaRPr b="1" sz="1900">
              <a:solidFill>
                <a:srgbClr val="073763"/>
              </a:solidFill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pt-BR" sz="1800">
                <a:solidFill>
                  <a:srgbClr val="073763"/>
                </a:solidFill>
              </a:rPr>
              <a:t>Perspectiva de votarmos o texto final da lei da anistia de imóveis;</a:t>
            </a:r>
            <a:endParaRPr sz="1800">
              <a:solidFill>
                <a:srgbClr val="073763"/>
              </a:solidFill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pt-BR" sz="1800">
                <a:solidFill>
                  <a:srgbClr val="073763"/>
                </a:solidFill>
              </a:rPr>
              <a:t>Faremos um balanço dos trabalhos do COMDESP;</a:t>
            </a:r>
            <a:endParaRPr sz="1800">
              <a:solidFill>
                <a:srgbClr val="073763"/>
              </a:solidFill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pt-BR" sz="1800">
                <a:solidFill>
                  <a:srgbClr val="073763"/>
                </a:solidFill>
              </a:rPr>
              <a:t>Colocaremos as pautas a serem priorizadas a partir de janeiro de 2023.</a:t>
            </a:r>
            <a:endParaRPr sz="180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rgbClr val="073763"/>
              </a:solidFill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422725" y="218775"/>
            <a:ext cx="331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INFORMES INICIAIS</a:t>
            </a:r>
            <a:r>
              <a:rPr b="1" lang="pt-BR">
                <a:solidFill>
                  <a:srgbClr val="3D85C6"/>
                </a:solidFill>
              </a:rPr>
              <a:t> 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1782600" y="2285400"/>
            <a:ext cx="557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REGULAÇÃO DE PASSEIOS</a:t>
            </a:r>
            <a:r>
              <a:rPr b="1" lang="pt-BR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720">
              <a:solidFill>
                <a:schemeClr val="lt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 amt="34000"/>
          </a:blip>
          <a:stretch>
            <a:fillRect/>
          </a:stretch>
        </p:blipFill>
        <p:spPr>
          <a:xfrm>
            <a:off x="7132550" y="3316925"/>
            <a:ext cx="1482675" cy="14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50300"/>
            <a:ext cx="313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b="1" lang="pt-BR" sz="2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rPr>
              <a:t>REGULAÇÃO DE PASSEIOS</a:t>
            </a:r>
            <a:endParaRPr b="1">
              <a:solidFill>
                <a:srgbClr val="6FA8DC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11063" l="0" r="0" t="0"/>
          <a:stretch/>
        </p:blipFill>
        <p:spPr>
          <a:xfrm>
            <a:off x="3611813" y="0"/>
            <a:ext cx="553227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560475" y="1501700"/>
            <a:ext cx="37659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70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50"/>
              <a:buFont typeface="Montserrat"/>
              <a:buChar char="●"/>
            </a:pPr>
            <a:r>
              <a:rPr b="1" lang="pt-BR" sz="1550">
                <a:solidFill>
                  <a:srgbClr val="07376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 direito de ir e vir começa na porta da nossa casa.</a:t>
            </a:r>
            <a:endParaRPr b="1" sz="1550">
              <a:solidFill>
                <a:srgbClr val="07376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/>
          <p:nvPr/>
        </p:nvSpPr>
        <p:spPr>
          <a:xfrm rot="-4455155">
            <a:off x="5757836" y="3501925"/>
            <a:ext cx="1240250" cy="361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i="1" lang="pt-BR" sz="115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passeio</a:t>
            </a:r>
            <a:endParaRPr b="1" i="1" sz="115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7"/>
          <p:cNvSpPr txBox="1"/>
          <p:nvPr/>
        </p:nvSpPr>
        <p:spPr>
          <a:xfrm rot="4755159">
            <a:off x="6323694" y="3895711"/>
            <a:ext cx="1240357" cy="3615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i="1" lang="pt-BR" sz="115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acesso</a:t>
            </a:r>
            <a:endParaRPr b="1" i="1" sz="115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7"/>
          <p:cNvSpPr txBox="1"/>
          <p:nvPr/>
        </p:nvSpPr>
        <p:spPr>
          <a:xfrm rot="-3176662">
            <a:off x="4922232" y="3926465"/>
            <a:ext cx="1240147" cy="300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i="1" lang="pt-BR" sz="75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serviço</a:t>
            </a:r>
            <a:endParaRPr b="1" i="1" sz="75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1782600" y="2285400"/>
            <a:ext cx="557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ESTAÇÃO DE RÁDIO BASE</a:t>
            </a:r>
            <a:r>
              <a:rPr b="1" lang="pt-BR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720">
              <a:solidFill>
                <a:schemeClr val="lt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7174050" y="3186050"/>
            <a:ext cx="1766100" cy="17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ESTAÇÃO DE RÁDIO BASE </a:t>
            </a:r>
            <a:endParaRPr b="1">
              <a:solidFill>
                <a:srgbClr val="3D85C6"/>
              </a:solidFill>
            </a:endParaRPr>
          </a:p>
        </p:txBody>
      </p:sp>
      <p:cxnSp>
        <p:nvCxnSpPr>
          <p:cNvPr id="98" name="Google Shape;98;p19"/>
          <p:cNvCxnSpPr/>
          <p:nvPr/>
        </p:nvCxnSpPr>
        <p:spPr>
          <a:xfrm>
            <a:off x="41550" y="2713825"/>
            <a:ext cx="9157200" cy="81900"/>
          </a:xfrm>
          <a:prstGeom prst="straightConnector1">
            <a:avLst/>
          </a:prstGeom>
          <a:noFill/>
          <a:ln cap="flat" cmpd="sng" w="76200">
            <a:solidFill>
              <a:srgbClr val="66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75" y="2103849"/>
            <a:ext cx="2823963" cy="1879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638" y="1550979"/>
            <a:ext cx="2417400" cy="1590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9950" y="2183600"/>
            <a:ext cx="2271575" cy="1703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1404025" y="1376075"/>
            <a:ext cx="6328500" cy="17745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type="title"/>
          </p:nvPr>
        </p:nvSpPr>
        <p:spPr>
          <a:xfrm>
            <a:off x="1489800" y="1603125"/>
            <a:ext cx="6164400" cy="17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863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APROVAÇÃO NA CÂMARA: AFASTAMENTO E COMÉRCIO ATACADISTA EM ZONA ADENSADA</a:t>
            </a:r>
            <a:endParaRPr b="1" sz="3520">
              <a:solidFill>
                <a:schemeClr val="lt1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075825" y="3240850"/>
            <a:ext cx="1521600" cy="15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ZONA ADENSADA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393975" y="220900"/>
            <a:ext cx="775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100">
                <a:solidFill>
                  <a:srgbClr val="3D85C6"/>
                </a:solidFill>
              </a:rPr>
              <a:t>COMÉRCIO ATACADISTA EM ZONA ADENSADA</a:t>
            </a:r>
            <a:endParaRPr sz="1100">
              <a:solidFill>
                <a:srgbClr val="073763"/>
              </a:solidFill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6078865" y="4593034"/>
            <a:ext cx="2296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500">
                <a:solidFill>
                  <a:srgbClr val="3D85C6"/>
                </a:solidFill>
              </a:rPr>
              <a:t>Armazém CCPR</a:t>
            </a:r>
            <a:endParaRPr b="1" i="1">
              <a:solidFill>
                <a:srgbClr val="3D85C6"/>
              </a:solidFill>
            </a:endParaRPr>
          </a:p>
        </p:txBody>
      </p:sp>
      <p:cxnSp>
        <p:nvCxnSpPr>
          <p:cNvPr id="116" name="Google Shape;116;p21"/>
          <p:cNvCxnSpPr/>
          <p:nvPr/>
        </p:nvCxnSpPr>
        <p:spPr>
          <a:xfrm>
            <a:off x="-8250" y="1655663"/>
            <a:ext cx="9160500" cy="324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21"/>
          <p:cNvCxnSpPr/>
          <p:nvPr/>
        </p:nvCxnSpPr>
        <p:spPr>
          <a:xfrm flipH="1" rot="10800000">
            <a:off x="63550" y="3620725"/>
            <a:ext cx="9095100" cy="32400"/>
          </a:xfrm>
          <a:prstGeom prst="straightConnector1">
            <a:avLst/>
          </a:prstGeom>
          <a:noFill/>
          <a:ln cap="flat" cmpd="sng" w="38100">
            <a:solidFill>
              <a:srgbClr val="0A827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17" y="906735"/>
            <a:ext cx="3698756" cy="19062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4">
            <a:alphaModFix/>
          </a:blip>
          <a:srcRect b="23524" l="32813" r="0" t="0"/>
          <a:stretch/>
        </p:blipFill>
        <p:spPr>
          <a:xfrm>
            <a:off x="5064792" y="2919524"/>
            <a:ext cx="3310404" cy="17350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0" name="Google Shape;120;p21"/>
          <p:cNvPicPr preferRelativeResize="0"/>
          <p:nvPr/>
        </p:nvPicPr>
        <p:blipFill rotWithShape="1">
          <a:blip r:embed="rId5">
            <a:alphaModFix/>
          </a:blip>
          <a:srcRect b="20604" l="0" r="0" t="13963"/>
          <a:stretch/>
        </p:blipFill>
        <p:spPr>
          <a:xfrm>
            <a:off x="980976" y="3229059"/>
            <a:ext cx="3837048" cy="162206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6">
            <a:alphaModFix/>
          </a:blip>
          <a:srcRect b="0" l="0" r="0" t="6751"/>
          <a:stretch/>
        </p:blipFill>
        <p:spPr>
          <a:xfrm>
            <a:off x="4764955" y="835375"/>
            <a:ext cx="2367791" cy="16787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2" name="Google Shape;122;p21"/>
          <p:cNvSpPr/>
          <p:nvPr/>
        </p:nvSpPr>
        <p:spPr>
          <a:xfrm>
            <a:off x="6078866" y="1308129"/>
            <a:ext cx="185865" cy="204871"/>
          </a:xfrm>
          <a:prstGeom prst="flowChartMerg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