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Montserrat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a13273a6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a13273a6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ddae805bd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ddae805bd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dae805bdd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ddae805bdd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ddae805bdd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ddae805bdd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ddae805bdd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ddae805bdd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ddae805bdd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ddae805bdd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ddae805bdd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ddae805bdd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ddae805bdd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ddae805bdd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ddae805bdd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ddae805bdd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ddae805bdd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ddae805bdd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ddae805bdd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ddae805bdd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c3e6bcd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c3e6bcd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ddae805bdd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ddae805bdd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ddae805bdd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ddae805bdd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ddae805bdd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ddae805bdd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ddae805bdd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ddae805bdd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dbaa84d22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dbaa84d22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dbaa84d22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dbaa84d22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ddae805bd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ddae805bd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ddae805bd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ddae805bd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ddae805bd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ddae805bd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ddae805bd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ddae805bd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4752cd4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44752cd4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ddae805bd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ddae805bd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ddae805bdd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ddae805bdd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ddae805bdd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ddae805bdd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ddae805bdd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ddae805bdd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ddae805bdd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ddae805bdd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ddae805bdd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ddae805bdd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ddae805bdd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ddae805bdd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ddae805bdd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ddae805bdd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ddae805bdd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ddae805bdd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ddae805bdd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ddae805bdd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ddae805bd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ddae805bd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dae805bdd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ddae805bdd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3c41937e16_1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3c41937e16_1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ddae805bd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ddae805bd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ddae805bd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ddae805bd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dae805bd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ddae805bd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ddae805bd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ddae805bd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ddae805bdd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ddae805bdd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Relationship Id="rId4" Type="http://schemas.openxmlformats.org/officeDocument/2006/relationships/image" Target="../media/image46.png"/><Relationship Id="rId5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Relationship Id="rId4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3.png"/><Relationship Id="rId4" Type="http://schemas.openxmlformats.org/officeDocument/2006/relationships/image" Target="../media/image4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png"/><Relationship Id="rId4" Type="http://schemas.openxmlformats.org/officeDocument/2006/relationships/image" Target="../media/image5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0.png"/><Relationship Id="rId4" Type="http://schemas.openxmlformats.org/officeDocument/2006/relationships/image" Target="../media/image5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jpg"/><Relationship Id="rId4" Type="http://schemas.openxmlformats.org/officeDocument/2006/relationships/image" Target="../media/image4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212525" y="4536500"/>
            <a:ext cx="32568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i="1" lang="pt-BR" sz="1600">
                <a:solidFill>
                  <a:srgbClr val="0B5394"/>
                </a:solidFill>
              </a:rPr>
              <a:t>28</a:t>
            </a:r>
            <a:r>
              <a:rPr b="1" i="1" lang="pt-BR" sz="1600">
                <a:solidFill>
                  <a:srgbClr val="0B5394"/>
                </a:solidFill>
              </a:rPr>
              <a:t> de fevereiro de 2023</a:t>
            </a:r>
            <a:endParaRPr b="1" i="1" sz="16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050" y="760975"/>
            <a:ext cx="3858957" cy="4058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/>
          <p:nvPr/>
        </p:nvSpPr>
        <p:spPr>
          <a:xfrm>
            <a:off x="596600" y="675200"/>
            <a:ext cx="3975300" cy="4249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3250" y="3792136"/>
            <a:ext cx="3858951" cy="52336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/>
          <p:nvPr/>
        </p:nvSpPr>
        <p:spPr>
          <a:xfrm>
            <a:off x="4726325" y="3742475"/>
            <a:ext cx="3975300" cy="675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1811950" y="665300"/>
            <a:ext cx="4746900" cy="4249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325" y="861913"/>
            <a:ext cx="4535851" cy="3856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808800" y="665300"/>
            <a:ext cx="4746900" cy="4249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050" y="780250"/>
            <a:ext cx="15621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159" y="1885147"/>
            <a:ext cx="4508175" cy="297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8150" y="3114682"/>
            <a:ext cx="4746901" cy="2125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sp>
        <p:nvSpPr>
          <p:cNvPr id="147" name="Google Shape;147;p25"/>
          <p:cNvSpPr/>
          <p:nvPr/>
        </p:nvSpPr>
        <p:spPr>
          <a:xfrm>
            <a:off x="808800" y="665300"/>
            <a:ext cx="4746900" cy="4249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150" y="3114682"/>
            <a:ext cx="4746901" cy="2125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4000" y="780250"/>
            <a:ext cx="4376500" cy="30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 rotWithShape="1">
          <a:blip r:embed="rId5">
            <a:alphaModFix/>
          </a:blip>
          <a:srcRect b="54818" l="0" r="0" t="0"/>
          <a:stretch/>
        </p:blipFill>
        <p:spPr>
          <a:xfrm>
            <a:off x="994000" y="3781075"/>
            <a:ext cx="4376500" cy="103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 rotWithShape="1">
          <a:blip r:embed="rId5">
            <a:alphaModFix/>
          </a:blip>
          <a:srcRect b="-4002" l="0" r="0" t="50129"/>
          <a:stretch/>
        </p:blipFill>
        <p:spPr>
          <a:xfrm>
            <a:off x="5687738" y="2874375"/>
            <a:ext cx="3208519" cy="9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/>
          <p:nvPr/>
        </p:nvSpPr>
        <p:spPr>
          <a:xfrm>
            <a:off x="5646050" y="2743900"/>
            <a:ext cx="3208500" cy="1152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sp>
        <p:nvSpPr>
          <p:cNvPr id="158" name="Google Shape;158;p26"/>
          <p:cNvSpPr/>
          <p:nvPr/>
        </p:nvSpPr>
        <p:spPr>
          <a:xfrm>
            <a:off x="808800" y="665300"/>
            <a:ext cx="4746900" cy="4249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150" y="3114682"/>
            <a:ext cx="4746901" cy="2125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172" y="780247"/>
            <a:ext cx="4616150" cy="231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175" y="3092025"/>
            <a:ext cx="4414159" cy="16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1813800" y="780250"/>
            <a:ext cx="4746900" cy="4004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625" y="931025"/>
            <a:ext cx="4593225" cy="370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 b="69226" l="0" r="0" t="0"/>
          <a:stretch/>
        </p:blipFill>
        <p:spPr>
          <a:xfrm>
            <a:off x="473250" y="780250"/>
            <a:ext cx="4784751" cy="5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 rotWithShape="1">
          <a:blip r:embed="rId3">
            <a:alphaModFix/>
          </a:blip>
          <a:srcRect b="0" l="0" r="0" t="34708"/>
          <a:stretch/>
        </p:blipFill>
        <p:spPr>
          <a:xfrm>
            <a:off x="2566975" y="780251"/>
            <a:ext cx="5124425" cy="10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6975" y="1663966"/>
            <a:ext cx="5124423" cy="2853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25" y="1384300"/>
            <a:ext cx="3874599" cy="2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5699" y="1420075"/>
            <a:ext cx="4372175" cy="2457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sp>
        <p:nvSpPr>
          <p:cNvPr id="189" name="Google Shape;189;p30"/>
          <p:cNvSpPr/>
          <p:nvPr/>
        </p:nvSpPr>
        <p:spPr>
          <a:xfrm>
            <a:off x="311700" y="925975"/>
            <a:ext cx="5459400" cy="3472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673" y="1076623"/>
            <a:ext cx="4898575" cy="310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925" y="1441275"/>
            <a:ext cx="5048250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sp>
        <p:nvSpPr>
          <p:cNvPr id="197" name="Google Shape;197;p31"/>
          <p:cNvSpPr/>
          <p:nvPr/>
        </p:nvSpPr>
        <p:spPr>
          <a:xfrm>
            <a:off x="311700" y="925975"/>
            <a:ext cx="4472400" cy="3472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25" y="1009800"/>
            <a:ext cx="4262225" cy="3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925" y="1441275"/>
            <a:ext cx="5048250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150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PAUTA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1115950" y="954275"/>
            <a:ext cx="6868200" cy="37023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765225" y="1037075"/>
            <a:ext cx="5630400" cy="3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b="1" lang="pt-BR" sz="1300">
                <a:solidFill>
                  <a:schemeClr val="lt1"/>
                </a:solidFill>
              </a:rPr>
              <a:t>Apreciação da Minuta da proposta de Projeto de Lei sobre a regularização de edificações (anistia);</a:t>
            </a:r>
            <a:endParaRPr b="1" sz="1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b="1" lang="pt-BR" sz="1300">
                <a:solidFill>
                  <a:schemeClr val="lt1"/>
                </a:solidFill>
              </a:rPr>
              <a:t>Apresentação de texto sobre permeabilidade (art, 129 da LC 149/2020);</a:t>
            </a:r>
            <a:endParaRPr b="1"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b="1" lang="pt-BR" sz="1300">
                <a:solidFill>
                  <a:schemeClr val="lt1"/>
                </a:solidFill>
              </a:rPr>
              <a:t>Apresentação de texto sobre afastamentos (art. 137 da LC 149/2020);</a:t>
            </a:r>
            <a:endParaRPr b="1"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b="1" lang="pt-BR" sz="1300">
                <a:solidFill>
                  <a:schemeClr val="lt1"/>
                </a:solidFill>
              </a:rPr>
              <a:t>Apresentação de texto sobre baixo impacto sem incômodo e medidas mitigadoras (não é regulamentação ainda).</a:t>
            </a:r>
            <a:endParaRPr b="1"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363" y="1004250"/>
            <a:ext cx="5444125" cy="31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sp>
        <p:nvSpPr>
          <p:cNvPr id="211" name="Google Shape;211;p33"/>
          <p:cNvSpPr/>
          <p:nvPr/>
        </p:nvSpPr>
        <p:spPr>
          <a:xfrm>
            <a:off x="427450" y="835500"/>
            <a:ext cx="4472400" cy="3472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788" y="835500"/>
            <a:ext cx="4361726" cy="294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188" y="3688750"/>
            <a:ext cx="4204950" cy="49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3701" y="1446850"/>
            <a:ext cx="5170299" cy="38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3"/>
          <p:cNvSpPr/>
          <p:nvPr/>
        </p:nvSpPr>
        <p:spPr>
          <a:xfrm>
            <a:off x="5034975" y="1446875"/>
            <a:ext cx="3723300" cy="3472500"/>
          </a:xfrm>
          <a:prstGeom prst="rect">
            <a:avLst/>
          </a:prstGeom>
          <a:noFill/>
          <a:ln cap="flat" cmpd="sng" w="2857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00" y="1086975"/>
            <a:ext cx="1980049" cy="40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100" y="1783025"/>
            <a:ext cx="5819775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sp>
        <p:nvSpPr>
          <p:cNvPr id="228" name="Google Shape;228;p35"/>
          <p:cNvSpPr/>
          <p:nvPr/>
        </p:nvSpPr>
        <p:spPr>
          <a:xfrm>
            <a:off x="2177625" y="780250"/>
            <a:ext cx="3855300" cy="406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000" y="896675"/>
            <a:ext cx="3570900" cy="37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>
          <a:blip r:embed="rId4">
            <a:alphaModFix amt="36000"/>
          </a:blip>
          <a:stretch>
            <a:fillRect/>
          </a:stretch>
        </p:blipFill>
        <p:spPr>
          <a:xfrm>
            <a:off x="6429375" y="3052225"/>
            <a:ext cx="1750075" cy="17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/>
          <p:nvPr/>
        </p:nvSpPr>
        <p:spPr>
          <a:xfrm>
            <a:off x="1723950" y="2035500"/>
            <a:ext cx="5696100" cy="10371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6"/>
          <p:cNvSpPr txBox="1"/>
          <p:nvPr>
            <p:ph type="title"/>
          </p:nvPr>
        </p:nvSpPr>
        <p:spPr>
          <a:xfrm>
            <a:off x="1774350" y="2285400"/>
            <a:ext cx="55953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900">
                <a:solidFill>
                  <a:schemeClr val="lt1"/>
                </a:solidFill>
              </a:rPr>
              <a:t>PERMEABILIDADE</a:t>
            </a:r>
            <a:r>
              <a:rPr b="1" lang="pt-BR" sz="1900">
                <a:solidFill>
                  <a:schemeClr val="lt1"/>
                </a:solidFill>
              </a:rPr>
              <a:t> (art. 129 da LC 149/2020)</a:t>
            </a:r>
            <a:endParaRPr b="1" sz="4720">
              <a:solidFill>
                <a:schemeClr val="lt1"/>
              </a:solidFill>
            </a:endParaRPr>
          </a:p>
        </p:txBody>
      </p:sp>
      <p:pic>
        <p:nvPicPr>
          <p:cNvPr id="237" name="Google Shape;237;p36"/>
          <p:cNvPicPr preferRelativeResize="0"/>
          <p:nvPr/>
        </p:nvPicPr>
        <p:blipFill>
          <a:blip r:embed="rId4">
            <a:alphaModFix amt="44000"/>
          </a:blip>
          <a:stretch>
            <a:fillRect/>
          </a:stretch>
        </p:blipFill>
        <p:spPr>
          <a:xfrm>
            <a:off x="152400" y="3225000"/>
            <a:ext cx="1766100" cy="176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/>
          <p:nvPr>
            <p:ph type="title"/>
          </p:nvPr>
        </p:nvSpPr>
        <p:spPr>
          <a:xfrm>
            <a:off x="311700" y="15030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PERMEABILIDADE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429425" y="782475"/>
            <a:ext cx="809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73763"/>
                </a:solidFill>
              </a:rPr>
              <a:t>A taxa de permeabilidade “é o percentual mínimo em relação à área total do terreno </a:t>
            </a:r>
            <a:r>
              <a:rPr b="1" lang="pt-BR">
                <a:solidFill>
                  <a:srgbClr val="660000"/>
                </a:solidFill>
              </a:rPr>
              <a:t>destinado à infiltração e/ou armazenamento de água pluvial</a:t>
            </a:r>
            <a:r>
              <a:rPr b="1" lang="pt-BR">
                <a:solidFill>
                  <a:srgbClr val="073763"/>
                </a:solidFill>
              </a:rPr>
              <a:t>, de modo a propiciar alívio para o sistema público de drenagem urbana e contribuir para o equilíbrio climático.”, conforme conceito legal adotado no art.128 da Lei Complementar nº149/2020.</a:t>
            </a:r>
            <a:endParaRPr b="1">
              <a:solidFill>
                <a:srgbClr val="073763"/>
              </a:solidFill>
            </a:endParaRPr>
          </a:p>
        </p:txBody>
      </p:sp>
      <p:pic>
        <p:nvPicPr>
          <p:cNvPr id="244" name="Google Shape;2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8575" y="1819650"/>
            <a:ext cx="5565875" cy="305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7"/>
          <p:cNvSpPr txBox="1"/>
          <p:nvPr/>
        </p:nvSpPr>
        <p:spPr>
          <a:xfrm>
            <a:off x="6906425" y="2433921"/>
            <a:ext cx="1146000" cy="892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00">
                <a:latin typeface="Montserrat"/>
                <a:ea typeface="Montserrat"/>
                <a:cs typeface="Montserrat"/>
                <a:sym typeface="Montserrat"/>
              </a:rPr>
              <a:t>ÁREA </a:t>
            </a:r>
            <a:endParaRPr b="1"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00">
                <a:latin typeface="Montserrat"/>
                <a:ea typeface="Montserrat"/>
                <a:cs typeface="Montserrat"/>
                <a:sym typeface="Montserrat"/>
              </a:rPr>
              <a:t>PERMEÁVEL</a:t>
            </a:r>
            <a:endParaRPr b="1"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37"/>
          <p:cNvSpPr txBox="1"/>
          <p:nvPr/>
        </p:nvSpPr>
        <p:spPr>
          <a:xfrm>
            <a:off x="477150" y="2433925"/>
            <a:ext cx="36834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pt-BR" sz="1300">
                <a:solidFill>
                  <a:srgbClr val="073763"/>
                </a:solidFill>
              </a:rPr>
              <a:t>Essa exigência, portanto, revela-se necessária para segurança da coletividade, na medida </a:t>
            </a:r>
            <a:r>
              <a:rPr b="1" lang="pt-BR" sz="1300">
                <a:solidFill>
                  <a:srgbClr val="073763"/>
                </a:solidFill>
              </a:rPr>
              <a:t>em</a:t>
            </a:r>
            <a:r>
              <a:rPr b="1" lang="pt-BR" sz="1300">
                <a:solidFill>
                  <a:srgbClr val="073763"/>
                </a:solidFill>
              </a:rPr>
              <a:t> que </a:t>
            </a:r>
            <a:r>
              <a:rPr b="1" lang="pt-BR" sz="1300">
                <a:solidFill>
                  <a:srgbClr val="660000"/>
                </a:solidFill>
              </a:rPr>
              <a:t>auxilia na redução dos impactos causados pelas chuvas nas cidades</a:t>
            </a:r>
            <a:r>
              <a:rPr b="1" lang="pt-BR" sz="1300">
                <a:solidFill>
                  <a:srgbClr val="073763"/>
                </a:solidFill>
              </a:rPr>
              <a:t>, observado o elevado adensamento urbano. </a:t>
            </a:r>
            <a:endParaRPr b="1" sz="13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/>
        </p:nvSpPr>
        <p:spPr>
          <a:xfrm>
            <a:off x="426300" y="1034075"/>
            <a:ext cx="80973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b="1" lang="pt-BR">
                <a:solidFill>
                  <a:srgbClr val="073763"/>
                </a:solidFill>
              </a:rPr>
              <a:t>1) DO FUNDAMENTO LEGAL </a:t>
            </a:r>
            <a:endParaRPr b="1">
              <a:solidFill>
                <a:srgbClr val="073763"/>
              </a:solidFill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73763"/>
                </a:solidFill>
              </a:rPr>
              <a:t>Art. 30, inciso VIII, e art.182, ambos da Constituição Federal- CF/88 Art.129, caput, LC 149/20; </a:t>
            </a:r>
            <a:endParaRPr>
              <a:solidFill>
                <a:srgbClr val="073763"/>
              </a:solidFill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b="1" lang="pt-BR">
                <a:solidFill>
                  <a:srgbClr val="073763"/>
                </a:solidFill>
              </a:rPr>
              <a:t>2) DO DIREITO MATERIAL TUTELADO</a:t>
            </a:r>
            <a:r>
              <a:rPr lang="pt-BR">
                <a:solidFill>
                  <a:srgbClr val="073763"/>
                </a:solidFill>
              </a:rPr>
              <a:t> </a:t>
            </a:r>
            <a:endParaRPr>
              <a:solidFill>
                <a:srgbClr val="073763"/>
              </a:solidFill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73763"/>
                </a:solidFill>
              </a:rPr>
              <a:t>Direitos fundamentais de moradia, propriedade </a:t>
            </a:r>
            <a:endParaRPr>
              <a:solidFill>
                <a:srgbClr val="073763"/>
              </a:solidFill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73763"/>
                </a:solidFill>
              </a:rPr>
              <a:t>e interesse local urbanístico, art.5º, caput, e art. </a:t>
            </a:r>
            <a:endParaRPr>
              <a:solidFill>
                <a:srgbClr val="073763"/>
              </a:solidFill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73763"/>
                </a:solidFill>
              </a:rPr>
              <a:t>6º, caput, art.30, inciso VIII, e art. 182, todos da </a:t>
            </a:r>
            <a:endParaRPr>
              <a:solidFill>
                <a:srgbClr val="073763"/>
              </a:solidFill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73763"/>
                </a:solidFill>
              </a:rPr>
              <a:t>Constituição Federal de 1988. 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252" name="Google Shape;252;p38"/>
          <p:cNvSpPr txBox="1"/>
          <p:nvPr>
            <p:ph type="title"/>
          </p:nvPr>
        </p:nvSpPr>
        <p:spPr>
          <a:xfrm>
            <a:off x="311700" y="15030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PERMEABILIDADE</a:t>
            </a:r>
            <a:endParaRPr b="1">
              <a:solidFill>
                <a:srgbClr val="3D85C6"/>
              </a:solidFill>
            </a:endParaRPr>
          </a:p>
        </p:txBody>
      </p:sp>
      <p:pic>
        <p:nvPicPr>
          <p:cNvPr id="253" name="Google Shape;25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550" y="2409375"/>
            <a:ext cx="3382426" cy="2057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/>
          <p:nvPr/>
        </p:nvSpPr>
        <p:spPr>
          <a:xfrm>
            <a:off x="426300" y="833700"/>
            <a:ext cx="80973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b="1" lang="pt-BR">
                <a:solidFill>
                  <a:srgbClr val="073763"/>
                </a:solidFill>
              </a:rPr>
              <a:t>3) DA EXPOSIÇÃO DE MOTIVOS </a:t>
            </a:r>
            <a:endParaRPr b="1">
              <a:solidFill>
                <a:srgbClr val="073763"/>
              </a:solidFill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73763"/>
                </a:solidFill>
              </a:rPr>
              <a:t>Sabe-se que compete aos municípios gerenciar o modelo urbanístico eleito por aquela comunidade fiscalizando e promovendo os padrões construtivos adequados. </a:t>
            </a:r>
            <a:endParaRPr>
              <a:solidFill>
                <a:srgbClr val="073763"/>
              </a:solidFill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73763"/>
                </a:solidFill>
              </a:rPr>
              <a:t>O art. 129, caput, da LC 149/20 restringe a existência de áreas de permeabilidade àquelas “dotadas de vegetação e livre de qualquer elemento construtivo que impeça ou dificulte a infiltração de água no solo”.</a:t>
            </a:r>
            <a:endParaRPr b="1">
              <a:solidFill>
                <a:srgbClr val="073763"/>
              </a:solidFill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259" name="Google Shape;259;p39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6947150" y="3000775"/>
            <a:ext cx="1757750" cy="17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9"/>
          <p:cNvSpPr txBox="1"/>
          <p:nvPr>
            <p:ph type="title"/>
          </p:nvPr>
        </p:nvSpPr>
        <p:spPr>
          <a:xfrm>
            <a:off x="311700" y="15030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PERMEABILIDADE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792050" y="3036575"/>
            <a:ext cx="61551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73763"/>
                </a:solidFill>
              </a:rPr>
              <a:t>Sabe-se que atualmente tal exigência p</a:t>
            </a:r>
            <a:r>
              <a:rPr b="1" lang="pt-BR">
                <a:solidFill>
                  <a:srgbClr val="073763"/>
                </a:solidFill>
              </a:rPr>
              <a:t>ode ser atendida também através da utilização de outros materiais com permeabilidade de 100%</a:t>
            </a:r>
            <a:r>
              <a:rPr lang="pt-BR">
                <a:solidFill>
                  <a:srgbClr val="073763"/>
                </a:solidFill>
              </a:rPr>
              <a:t>, conforme documentos anexos, razão pela qual se deve buscar a alteração do mencionado artigo.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/>
          <p:nvPr>
            <p:ph type="title"/>
          </p:nvPr>
        </p:nvSpPr>
        <p:spPr>
          <a:xfrm>
            <a:off x="311700" y="15030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PERMEABILIDADE</a:t>
            </a:r>
            <a:endParaRPr b="1">
              <a:solidFill>
                <a:srgbClr val="3D85C6"/>
              </a:solidFill>
            </a:endParaRPr>
          </a:p>
        </p:txBody>
      </p:sp>
      <p:pic>
        <p:nvPicPr>
          <p:cNvPr id="267" name="Google Shape;2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925" y="1437972"/>
            <a:ext cx="5542800" cy="305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100" y="1228450"/>
            <a:ext cx="2662676" cy="197576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0"/>
          <p:cNvSpPr/>
          <p:nvPr/>
        </p:nvSpPr>
        <p:spPr>
          <a:xfrm>
            <a:off x="734550" y="1211900"/>
            <a:ext cx="2691000" cy="1994400"/>
          </a:xfrm>
          <a:prstGeom prst="rect">
            <a:avLst/>
          </a:prstGeom>
          <a:noFill/>
          <a:ln cap="flat" cmpd="sng" w="2857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0" name="Google Shape;270;p40"/>
          <p:cNvCxnSpPr>
            <a:stCxn id="269" idx="2"/>
          </p:cNvCxnSpPr>
          <p:nvPr/>
        </p:nvCxnSpPr>
        <p:spPr>
          <a:xfrm flipH="1" rot="-5400000">
            <a:off x="2609850" y="2676500"/>
            <a:ext cx="458100" cy="15177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/>
          <p:nvPr/>
        </p:nvSpPr>
        <p:spPr>
          <a:xfrm>
            <a:off x="426300" y="833700"/>
            <a:ext cx="80973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b="1" lang="pt-BR">
                <a:solidFill>
                  <a:srgbClr val="073763"/>
                </a:solidFill>
              </a:rPr>
              <a:t>3) DA EXPOSIÇÃO DE MOTIVOS </a:t>
            </a:r>
            <a:endParaRPr>
              <a:solidFill>
                <a:srgbClr val="073763"/>
              </a:solidFill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73763"/>
                </a:solidFill>
              </a:rPr>
              <a:t>Ademais, cabe a Administração Pública zelar tão somente pelo cumprimento da norma legal, no que pertine a </a:t>
            </a:r>
            <a:r>
              <a:rPr b="1" lang="pt-BR">
                <a:solidFill>
                  <a:srgbClr val="073763"/>
                </a:solidFill>
              </a:rPr>
              <a:t>redução ou eliminação de riscos </a:t>
            </a:r>
            <a:r>
              <a:rPr lang="pt-BR">
                <a:solidFill>
                  <a:srgbClr val="073763"/>
                </a:solidFill>
              </a:rPr>
              <a:t>decorrentes dessa atividade. </a:t>
            </a:r>
            <a:endParaRPr>
              <a:solidFill>
                <a:srgbClr val="073763"/>
              </a:solidFill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73763"/>
                </a:solidFill>
              </a:rPr>
              <a:t>Faz-se essencial alterar o citado artigo, a fim de excluir tal limitação e autorizar o uso de pavimento permeável, que continue a permitir a permeabilidade de 100% (cem por cento), mantendo, por certo, a possibilidade do uso de vegetação. Assim, por todo o exposto, encaminha-se o Projeto de Lei Complementar XXX, de autoria do Poder Executivo para apreciação e votação deste Poder Legislativo Municipal. 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276" name="Google Shape;276;p41"/>
          <p:cNvSpPr txBox="1"/>
          <p:nvPr>
            <p:ph type="title"/>
          </p:nvPr>
        </p:nvSpPr>
        <p:spPr>
          <a:xfrm>
            <a:off x="311700" y="15030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PERMEABILIDADE</a:t>
            </a:r>
            <a:endParaRPr b="1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1723950" y="2035500"/>
            <a:ext cx="5696100" cy="10371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1824900" y="2285400"/>
            <a:ext cx="5494200" cy="2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rPr b="1" lang="pt-BR" sz="2000">
                <a:solidFill>
                  <a:schemeClr val="lt1"/>
                </a:solidFill>
              </a:rPr>
              <a:t>REGULARIZAÇÃO DE EDIFICAÇÕES</a:t>
            </a:r>
            <a:endParaRPr b="1" sz="4020">
              <a:solidFill>
                <a:schemeClr val="lt1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 amt="26000"/>
          </a:blip>
          <a:stretch>
            <a:fillRect/>
          </a:stretch>
        </p:blipFill>
        <p:spPr>
          <a:xfrm>
            <a:off x="7007475" y="3255050"/>
            <a:ext cx="1709725" cy="17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/>
          <p:nvPr>
            <p:ph type="title"/>
          </p:nvPr>
        </p:nvSpPr>
        <p:spPr>
          <a:xfrm>
            <a:off x="311700" y="15030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PERMEABILIDADE</a:t>
            </a:r>
            <a:endParaRPr b="1">
              <a:solidFill>
                <a:srgbClr val="3D85C6"/>
              </a:solidFill>
            </a:endParaRPr>
          </a:p>
        </p:txBody>
      </p:sp>
      <p:pic>
        <p:nvPicPr>
          <p:cNvPr id="282" name="Google Shape;28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925" y="404725"/>
            <a:ext cx="3873000" cy="43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2"/>
          <p:cNvSpPr/>
          <p:nvPr/>
        </p:nvSpPr>
        <p:spPr>
          <a:xfrm>
            <a:off x="3855250" y="291000"/>
            <a:ext cx="3979200" cy="4561500"/>
          </a:xfrm>
          <a:prstGeom prst="rect">
            <a:avLst/>
          </a:prstGeom>
          <a:noFill/>
          <a:ln cap="flat" cmpd="sng" w="19050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4" name="Google Shape;28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900" y="1037625"/>
            <a:ext cx="3550450" cy="2904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/>
          <p:nvPr/>
        </p:nvSpPr>
        <p:spPr>
          <a:xfrm>
            <a:off x="1723950" y="2035500"/>
            <a:ext cx="5696100" cy="10371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3"/>
          <p:cNvSpPr txBox="1"/>
          <p:nvPr>
            <p:ph type="title"/>
          </p:nvPr>
        </p:nvSpPr>
        <p:spPr>
          <a:xfrm>
            <a:off x="1774350" y="2285400"/>
            <a:ext cx="55953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FFFFF"/>
                </a:solidFill>
              </a:rPr>
              <a:t>AFASTAMENTOS</a:t>
            </a:r>
            <a:endParaRPr b="1" sz="552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/>
          <p:nvPr>
            <p:ph type="title"/>
          </p:nvPr>
        </p:nvSpPr>
        <p:spPr>
          <a:xfrm>
            <a:off x="311700" y="15030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AFASTAMENTOS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296" name="Google Shape;296;p44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7" name="Google Shape;297;p44"/>
          <p:cNvSpPr txBox="1"/>
          <p:nvPr/>
        </p:nvSpPr>
        <p:spPr>
          <a:xfrm>
            <a:off x="629825" y="1755850"/>
            <a:ext cx="844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98" name="Google Shape;29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50" y="926725"/>
            <a:ext cx="3303575" cy="34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4"/>
          <p:cNvSpPr/>
          <p:nvPr/>
        </p:nvSpPr>
        <p:spPr>
          <a:xfrm>
            <a:off x="476250" y="723000"/>
            <a:ext cx="3524400" cy="3876600"/>
          </a:xfrm>
          <a:prstGeom prst="rect">
            <a:avLst/>
          </a:prstGeom>
          <a:noFill/>
          <a:ln cap="flat" cmpd="sng" w="2857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p44"/>
          <p:cNvPicPr preferRelativeResize="0"/>
          <p:nvPr/>
        </p:nvPicPr>
        <p:blipFill rotWithShape="1">
          <a:blip r:embed="rId4">
            <a:alphaModFix/>
          </a:blip>
          <a:srcRect b="0" l="0" r="0" t="7680"/>
          <a:stretch/>
        </p:blipFill>
        <p:spPr>
          <a:xfrm>
            <a:off x="4114800" y="977125"/>
            <a:ext cx="4345020" cy="30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4"/>
          <p:cNvSpPr/>
          <p:nvPr/>
        </p:nvSpPr>
        <p:spPr>
          <a:xfrm>
            <a:off x="4286250" y="926725"/>
            <a:ext cx="1562100" cy="47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4"/>
          <p:cNvSpPr/>
          <p:nvPr/>
        </p:nvSpPr>
        <p:spPr>
          <a:xfrm>
            <a:off x="4238625" y="1049600"/>
            <a:ext cx="4486500" cy="3017700"/>
          </a:xfrm>
          <a:prstGeom prst="rect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4"/>
          <p:cNvSpPr/>
          <p:nvPr/>
        </p:nvSpPr>
        <p:spPr>
          <a:xfrm>
            <a:off x="7553325" y="2752725"/>
            <a:ext cx="971700" cy="409500"/>
          </a:xfrm>
          <a:prstGeom prst="ellipse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4" name="Google Shape;304;p44"/>
          <p:cNvCxnSpPr/>
          <p:nvPr/>
        </p:nvCxnSpPr>
        <p:spPr>
          <a:xfrm>
            <a:off x="7124700" y="2457450"/>
            <a:ext cx="485700" cy="2001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44"/>
          <p:cNvCxnSpPr/>
          <p:nvPr/>
        </p:nvCxnSpPr>
        <p:spPr>
          <a:xfrm flipH="1">
            <a:off x="6305625" y="2505075"/>
            <a:ext cx="485700" cy="6954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44"/>
          <p:cNvCxnSpPr/>
          <p:nvPr/>
        </p:nvCxnSpPr>
        <p:spPr>
          <a:xfrm flipH="1" rot="10800000">
            <a:off x="2495550" y="2657550"/>
            <a:ext cx="3676500" cy="333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660000"/>
            </a:solidFill>
            <a:prstDash val="dot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/>
          <p:nvPr>
            <p:ph type="title"/>
          </p:nvPr>
        </p:nvSpPr>
        <p:spPr>
          <a:xfrm>
            <a:off x="311700" y="15030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AFASTAMENTOS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312" name="Google Shape;312;p45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3" name="Google Shape;313;p45"/>
          <p:cNvSpPr txBox="1"/>
          <p:nvPr/>
        </p:nvSpPr>
        <p:spPr>
          <a:xfrm>
            <a:off x="629825" y="1755850"/>
            <a:ext cx="844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4" name="Google Shape;314;p45"/>
          <p:cNvSpPr txBox="1"/>
          <p:nvPr/>
        </p:nvSpPr>
        <p:spPr>
          <a:xfrm>
            <a:off x="342000" y="835975"/>
            <a:ext cx="8460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200">
                <a:solidFill>
                  <a:srgbClr val="073763"/>
                </a:solidFill>
              </a:rPr>
              <a:t>ALTERAÇÃO ARTIGO DA LC 149/20 ( Parcelamento, Uso e Ocupação do Solo)</a:t>
            </a:r>
            <a:endParaRPr i="1" sz="12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Char char="●"/>
            </a:pPr>
            <a:r>
              <a:rPr b="1" lang="pt-BR" sz="1200">
                <a:solidFill>
                  <a:srgbClr val="073763"/>
                </a:solidFill>
              </a:rPr>
              <a:t>1) FUNDAMENTO LEGAL </a:t>
            </a:r>
            <a:endParaRPr sz="1200"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073763"/>
                </a:solidFill>
              </a:rPr>
              <a:t>Art. 30, inciso VIII, e art.182, ambos  da Constituição Federal/88</a:t>
            </a:r>
            <a:endParaRPr sz="1000"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073763"/>
                </a:solidFill>
              </a:rPr>
              <a:t>Art. 1º, parágrafo único, da Lei 6.766/79 (Lei do Parcelamento do Solo Urbano)</a:t>
            </a:r>
            <a:endParaRPr sz="1000"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073763"/>
                </a:solidFill>
              </a:rPr>
              <a:t>Lei 10.257/01  (Estatuto da Cidade)</a:t>
            </a:r>
            <a:endParaRPr sz="1000"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073763"/>
                </a:solidFill>
              </a:rPr>
              <a:t>LC 149/20 (Lei Municipal sobre Parcelamento, Uso e Ocupação do Solo)</a:t>
            </a:r>
            <a:endParaRPr sz="1000">
              <a:solidFill>
                <a:srgbClr val="073763"/>
              </a:solidFill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73763"/>
              </a:solidFill>
            </a:endParaRPr>
          </a:p>
        </p:txBody>
      </p:sp>
      <p:sp>
        <p:nvSpPr>
          <p:cNvPr id="315" name="Google Shape;315;p45"/>
          <p:cNvSpPr txBox="1"/>
          <p:nvPr/>
        </p:nvSpPr>
        <p:spPr>
          <a:xfrm>
            <a:off x="435300" y="2778325"/>
            <a:ext cx="8273400" cy="1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Char char="●"/>
            </a:pPr>
            <a:r>
              <a:rPr b="1" lang="pt-BR" sz="1200">
                <a:solidFill>
                  <a:srgbClr val="073763"/>
                </a:solidFill>
              </a:rPr>
              <a:t>2) </a:t>
            </a:r>
            <a:r>
              <a:rPr b="1" lang="pt-BR" sz="1200">
                <a:solidFill>
                  <a:srgbClr val="073763"/>
                </a:solidFill>
              </a:rPr>
              <a:t>EXPOSIÇÃO DE MOTIVOS</a:t>
            </a:r>
            <a:endParaRPr sz="1200">
              <a:solidFill>
                <a:srgbClr val="07376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73763"/>
                </a:solidFill>
              </a:rPr>
              <a:t>A atual redação do art. 137, §1º, inciso II, da Lei Complementar Municipal nº149/20 vêm </a:t>
            </a:r>
            <a:r>
              <a:rPr b="1" lang="pt-BR" sz="1200">
                <a:solidFill>
                  <a:srgbClr val="660000"/>
                </a:solidFill>
              </a:rPr>
              <a:t>acarretando dificuldades e limitações desnecessárias à construção civil no </a:t>
            </a:r>
            <a:r>
              <a:rPr b="1" lang="pt-BR" sz="1300">
                <a:solidFill>
                  <a:srgbClr val="660000"/>
                </a:solidFill>
              </a:rPr>
              <a:t>Município</a:t>
            </a:r>
            <a:r>
              <a:rPr lang="pt-BR" sz="1200">
                <a:solidFill>
                  <a:srgbClr val="073763"/>
                </a:solidFill>
              </a:rPr>
              <a:t>. É que a alteração do mencionado dispositivo legal visa </a:t>
            </a:r>
            <a:r>
              <a:rPr b="1" lang="pt-BR" sz="1200">
                <a:solidFill>
                  <a:srgbClr val="660000"/>
                </a:solidFill>
              </a:rPr>
              <a:t>atender e harmonizar o uso e ocupação do solo em várias áreas adensadas nesta cidade, além de corrigir as discrepâncias verificadas em algumas vias centrais, como é o caso da Rua Zuzu Angel</a:t>
            </a:r>
            <a:r>
              <a:rPr lang="pt-BR" sz="1200">
                <a:solidFill>
                  <a:srgbClr val="073763"/>
                </a:solidFill>
              </a:rPr>
              <a:t>, onde se permite construir no alinhamento zero em uma parcela da extensão da rua e em outra não.</a:t>
            </a:r>
            <a:endParaRPr sz="1200">
              <a:solidFill>
                <a:srgbClr val="073763"/>
              </a:solidFill>
            </a:endParaRPr>
          </a:p>
        </p:txBody>
      </p:sp>
      <p:pic>
        <p:nvPicPr>
          <p:cNvPr id="316" name="Google Shape;31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950" y="1577150"/>
            <a:ext cx="3000001" cy="10484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6"/>
          <p:cNvSpPr txBox="1"/>
          <p:nvPr>
            <p:ph type="title"/>
          </p:nvPr>
        </p:nvSpPr>
        <p:spPr>
          <a:xfrm>
            <a:off x="311700" y="15030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AFASTAMENTOS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322" name="Google Shape;322;p46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3" name="Google Shape;323;p46"/>
          <p:cNvSpPr txBox="1"/>
          <p:nvPr/>
        </p:nvSpPr>
        <p:spPr>
          <a:xfrm>
            <a:off x="629825" y="1755850"/>
            <a:ext cx="844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4" name="Google Shape;324;p46"/>
          <p:cNvSpPr txBox="1"/>
          <p:nvPr/>
        </p:nvSpPr>
        <p:spPr>
          <a:xfrm>
            <a:off x="342000" y="723000"/>
            <a:ext cx="8151000" cy="3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Char char="●"/>
            </a:pPr>
            <a:r>
              <a:rPr lang="pt-BR" sz="1200">
                <a:solidFill>
                  <a:srgbClr val="073763"/>
                </a:solidFill>
              </a:rPr>
              <a:t>Nota-se que é exigido, além de outros requisitos, que o imóvel esteja localizado  </a:t>
            </a:r>
            <a:r>
              <a:rPr b="1" i="1" lang="pt-BR" sz="1200">
                <a:solidFill>
                  <a:srgbClr val="660000"/>
                </a:solidFill>
              </a:rPr>
              <a:t>“na face de quadra cuja soma das fachadas dos imóveis já existentes, construídos com afastamento zero corresponda ao percentual igual ou superior a 70% (setenta por cento) de toda sua extensão”</a:t>
            </a:r>
            <a:r>
              <a:rPr b="1" lang="pt-BR" sz="1200">
                <a:solidFill>
                  <a:srgbClr val="660000"/>
                </a:solidFill>
              </a:rPr>
              <a:t>.</a:t>
            </a:r>
            <a:r>
              <a:rPr lang="pt-BR" sz="1200">
                <a:solidFill>
                  <a:srgbClr val="073763"/>
                </a:solidFill>
              </a:rPr>
              <a:t> </a:t>
            </a:r>
            <a:endParaRPr sz="1200">
              <a:solidFill>
                <a:srgbClr val="073763"/>
              </a:solidFill>
            </a:endParaRPr>
          </a:p>
          <a:p>
            <a:pPr indent="-3048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Char char="○"/>
            </a:pPr>
            <a:r>
              <a:rPr lang="pt-BR" sz="1200">
                <a:solidFill>
                  <a:srgbClr val="073763"/>
                </a:solidFill>
              </a:rPr>
              <a:t>Ocorre que na prática os analistas de engenharia lotados na Secretaria Municipal de Obras e Serviços Urbanos</a:t>
            </a:r>
            <a:r>
              <a:rPr b="1" lang="pt-BR" sz="1200">
                <a:solidFill>
                  <a:srgbClr val="073763"/>
                </a:solidFill>
              </a:rPr>
              <a:t> têm verificado que o percentual não é atendido</a:t>
            </a:r>
            <a:r>
              <a:rPr lang="pt-BR" sz="1200">
                <a:solidFill>
                  <a:srgbClr val="073763"/>
                </a:solidFill>
              </a:rPr>
              <a:t>, pois revela-se </a:t>
            </a:r>
            <a:r>
              <a:rPr b="1" lang="pt-BR" sz="1200">
                <a:solidFill>
                  <a:srgbClr val="073763"/>
                </a:solidFill>
              </a:rPr>
              <a:t>muito alto</a:t>
            </a:r>
            <a:r>
              <a:rPr lang="pt-BR" sz="1200">
                <a:solidFill>
                  <a:srgbClr val="073763"/>
                </a:solidFill>
              </a:rPr>
              <a:t>, fato que demonstra a ausência de efetividade da disposição legal.</a:t>
            </a:r>
            <a:endParaRPr sz="1200">
              <a:solidFill>
                <a:srgbClr val="073763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73763"/>
              </a:solidFill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Char char="●"/>
            </a:pPr>
            <a:r>
              <a:rPr lang="pt-BR" sz="1200">
                <a:solidFill>
                  <a:srgbClr val="073763"/>
                </a:solidFill>
              </a:rPr>
              <a:t>Na maioria dos casos </a:t>
            </a:r>
            <a:r>
              <a:rPr b="1" lang="pt-BR" sz="1300">
                <a:solidFill>
                  <a:srgbClr val="073763"/>
                </a:solidFill>
              </a:rPr>
              <a:t>submetidos</a:t>
            </a:r>
            <a:r>
              <a:rPr lang="pt-BR" sz="1200">
                <a:solidFill>
                  <a:srgbClr val="073763"/>
                </a:solidFill>
              </a:rPr>
              <a:t> à apreciação desta secretaria, verificou-se que o</a:t>
            </a:r>
            <a:r>
              <a:rPr b="1" lang="pt-BR" sz="1300">
                <a:solidFill>
                  <a:srgbClr val="660000"/>
                </a:solidFill>
              </a:rPr>
              <a:t> percentual ideal é de no mínimo  50% (cinquenta por cento)</a:t>
            </a:r>
            <a:r>
              <a:rPr lang="pt-BR" sz="1200">
                <a:solidFill>
                  <a:srgbClr val="073763"/>
                </a:solidFill>
              </a:rPr>
              <a:t>, já que na maioria das análises o cálculo percentual, na forma estabelecida pela atual redação do artigo, fica em torno de 50% (cinquenta por cento) a 60% (sessenta por cento). </a:t>
            </a:r>
            <a:endParaRPr sz="1200">
              <a:solidFill>
                <a:srgbClr val="073763"/>
              </a:solidFill>
            </a:endParaRPr>
          </a:p>
          <a:p>
            <a:pPr indent="-190500" lvl="2" marL="13716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Char char="■"/>
            </a:pPr>
            <a:r>
              <a:rPr b="1" i="1" lang="pt-BR" sz="1200">
                <a:solidFill>
                  <a:srgbClr val="073763"/>
                </a:solidFill>
              </a:rPr>
              <a:t>Exemplo: Processo Administrativo 56.676/2022.</a:t>
            </a:r>
            <a:endParaRPr b="1" i="1" sz="1200">
              <a:solidFill>
                <a:srgbClr val="07376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73763"/>
              </a:solidFill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7"/>
          <p:cNvSpPr txBox="1"/>
          <p:nvPr>
            <p:ph type="title"/>
          </p:nvPr>
        </p:nvSpPr>
        <p:spPr>
          <a:xfrm>
            <a:off x="311700" y="15030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AFASTAMENTOS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330" name="Google Shape;330;p47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1" name="Google Shape;331;p47"/>
          <p:cNvSpPr txBox="1"/>
          <p:nvPr/>
        </p:nvSpPr>
        <p:spPr>
          <a:xfrm>
            <a:off x="629825" y="1755850"/>
            <a:ext cx="844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2" name="Google Shape;332;p47"/>
          <p:cNvSpPr txBox="1"/>
          <p:nvPr/>
        </p:nvSpPr>
        <p:spPr>
          <a:xfrm>
            <a:off x="342000" y="723000"/>
            <a:ext cx="8151000" cy="4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Char char="●"/>
            </a:pPr>
            <a:r>
              <a:rPr lang="pt-BR" sz="1200">
                <a:solidFill>
                  <a:srgbClr val="073763"/>
                </a:solidFill>
              </a:rPr>
              <a:t>Além disso, tem se constatado que </a:t>
            </a:r>
            <a:r>
              <a:rPr b="1" lang="pt-BR" sz="1200">
                <a:solidFill>
                  <a:srgbClr val="660000"/>
                </a:solidFill>
              </a:rPr>
              <a:t>muitas edificações declaradas como de uso misto, de fato não são, pois buscam na verdade aumentar o coeficiente de aproveitamento do imóvel</a:t>
            </a:r>
            <a:r>
              <a:rPr lang="pt-BR" sz="1200">
                <a:solidFill>
                  <a:srgbClr val="073763"/>
                </a:solidFill>
              </a:rPr>
              <a:t>, evitando a perda da área ocasionada pelo atendimento da distância mínima a título de afastamento frontal, para promover edificações multifamiliares, </a:t>
            </a:r>
            <a:r>
              <a:rPr b="1" lang="pt-BR" sz="1200">
                <a:solidFill>
                  <a:srgbClr val="073763"/>
                </a:solidFill>
              </a:rPr>
              <a:t>motivo pelo qual sugere-se a restrição dessa disposição</a:t>
            </a:r>
            <a:r>
              <a:rPr lang="pt-BR" sz="1200">
                <a:solidFill>
                  <a:srgbClr val="073763"/>
                </a:solidFill>
              </a:rPr>
              <a:t>, aplicando-se apenas para edificações declaradas como de uso não residencial. </a:t>
            </a:r>
            <a:endParaRPr sz="1200">
              <a:solidFill>
                <a:srgbClr val="073763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73763"/>
                </a:solidFill>
              </a:rPr>
              <a:t>Assim, </a:t>
            </a:r>
            <a:r>
              <a:rPr b="1" lang="pt-BR" sz="1200">
                <a:solidFill>
                  <a:srgbClr val="073763"/>
                </a:solidFill>
              </a:rPr>
              <a:t>sugere-se a alteração da redação do  art. 137, §1º, inciso II, da Lei Complementar Municipal nº149/20</a:t>
            </a:r>
            <a:r>
              <a:rPr lang="pt-BR" sz="1200">
                <a:solidFill>
                  <a:srgbClr val="073763"/>
                </a:solidFill>
              </a:rPr>
              <a:t>.</a:t>
            </a:r>
            <a:endParaRPr sz="1200">
              <a:solidFill>
                <a:srgbClr val="073763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Char char="●"/>
            </a:pPr>
            <a:r>
              <a:rPr b="1" lang="pt-BR" sz="1200">
                <a:solidFill>
                  <a:srgbClr val="073763"/>
                </a:solidFill>
              </a:rPr>
              <a:t>3) DIREITO MATERIAL TUTELADO</a:t>
            </a:r>
            <a:endParaRPr sz="1200">
              <a:solidFill>
                <a:srgbClr val="073763"/>
              </a:solidFill>
            </a:endParaRPr>
          </a:p>
          <a:p>
            <a:pPr indent="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73763"/>
                </a:solidFill>
              </a:rPr>
              <a:t> </a:t>
            </a:r>
            <a:endParaRPr sz="1200">
              <a:solidFill>
                <a:srgbClr val="073763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73763"/>
                </a:solidFill>
              </a:rPr>
              <a:t>Direitos fundamentais de moradia e propriedade, art.5º, caput, e art. 6º, caput, ambos da CF/88</a:t>
            </a:r>
            <a:endParaRPr sz="1200">
              <a:solidFill>
                <a:srgbClr val="073763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73763"/>
              </a:solidFill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"/>
          <p:cNvSpPr txBox="1"/>
          <p:nvPr>
            <p:ph type="title"/>
          </p:nvPr>
        </p:nvSpPr>
        <p:spPr>
          <a:xfrm>
            <a:off x="311700" y="15030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AFASTAMENTOS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338" name="Google Shape;338;p48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9" name="Google Shape;339;p48"/>
          <p:cNvSpPr txBox="1"/>
          <p:nvPr/>
        </p:nvSpPr>
        <p:spPr>
          <a:xfrm>
            <a:off x="515525" y="1736800"/>
            <a:ext cx="844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0" name="Google Shape;340;p48"/>
          <p:cNvSpPr/>
          <p:nvPr/>
        </p:nvSpPr>
        <p:spPr>
          <a:xfrm>
            <a:off x="776550" y="1933575"/>
            <a:ext cx="2037900" cy="1085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41" name="Google Shape;341;p48"/>
          <p:cNvSpPr txBox="1"/>
          <p:nvPr/>
        </p:nvSpPr>
        <p:spPr>
          <a:xfrm>
            <a:off x="819450" y="2076225"/>
            <a:ext cx="195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073763"/>
                </a:solidFill>
              </a:rPr>
              <a:t>PROPOSTA DE ALTERAÇÃO COM REDAÇÃO DE SUGESTÃO DE PROJETO DE LEI</a:t>
            </a:r>
            <a:endParaRPr b="1" sz="1300">
              <a:solidFill>
                <a:srgbClr val="073763"/>
              </a:solidFill>
            </a:endParaRPr>
          </a:p>
        </p:txBody>
      </p:sp>
      <p:pic>
        <p:nvPicPr>
          <p:cNvPr id="342" name="Google Shape;34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084" y="275338"/>
            <a:ext cx="4516050" cy="459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8"/>
          <p:cNvSpPr/>
          <p:nvPr/>
        </p:nvSpPr>
        <p:spPr>
          <a:xfrm>
            <a:off x="3467100" y="104775"/>
            <a:ext cx="4829100" cy="4876800"/>
          </a:xfrm>
          <a:prstGeom prst="rect">
            <a:avLst/>
          </a:prstGeom>
          <a:noFill/>
          <a:ln cap="flat" cmpd="sng" w="2857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4" name="Google Shape;344;p48"/>
          <p:cNvCxnSpPr>
            <a:stCxn id="340" idx="3"/>
          </p:cNvCxnSpPr>
          <p:nvPr/>
        </p:nvCxnSpPr>
        <p:spPr>
          <a:xfrm flipH="1" rot="10800000">
            <a:off x="2814450" y="1952625"/>
            <a:ext cx="662100" cy="523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9"/>
          <p:cNvSpPr/>
          <p:nvPr/>
        </p:nvSpPr>
        <p:spPr>
          <a:xfrm>
            <a:off x="1723950" y="2035500"/>
            <a:ext cx="5696100" cy="10371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9"/>
          <p:cNvSpPr txBox="1"/>
          <p:nvPr>
            <p:ph type="title"/>
          </p:nvPr>
        </p:nvSpPr>
        <p:spPr>
          <a:xfrm>
            <a:off x="1774350" y="2285400"/>
            <a:ext cx="55953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rgbClr val="FFFFFF"/>
                </a:solidFill>
              </a:rPr>
              <a:t>BAIXO IMPACTO E SEM INCÔMODO</a:t>
            </a:r>
            <a:endParaRPr b="1" sz="5520">
              <a:solidFill>
                <a:srgbClr val="FFFFFF"/>
              </a:solidFill>
            </a:endParaRPr>
          </a:p>
        </p:txBody>
      </p:sp>
      <p:pic>
        <p:nvPicPr>
          <p:cNvPr id="351" name="Google Shape;351;p49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7137650" y="3244075"/>
            <a:ext cx="1766100" cy="176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0"/>
          <p:cNvSpPr txBox="1"/>
          <p:nvPr/>
        </p:nvSpPr>
        <p:spPr>
          <a:xfrm>
            <a:off x="426300" y="939088"/>
            <a:ext cx="809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73763"/>
                </a:solidFill>
              </a:rPr>
              <a:t> </a:t>
            </a:r>
            <a:r>
              <a:rPr i="1" lang="pt-BR">
                <a:solidFill>
                  <a:schemeClr val="dk1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Lei Complementar 149/2020 (Parcelamento, Uso e Ocupação do Solo Urbano)</a:t>
            </a:r>
            <a:endParaRPr b="1" sz="1600">
              <a:solidFill>
                <a:srgbClr val="073763"/>
              </a:solidFill>
            </a:endParaRPr>
          </a:p>
        </p:txBody>
      </p:sp>
      <p:sp>
        <p:nvSpPr>
          <p:cNvPr id="357" name="Google Shape;357;p50"/>
          <p:cNvSpPr txBox="1"/>
          <p:nvPr>
            <p:ph type="title"/>
          </p:nvPr>
        </p:nvSpPr>
        <p:spPr>
          <a:xfrm>
            <a:off x="311700" y="15030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BAIXO IMPACTO E SEM INCÔMODO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358" name="Google Shape;358;p50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9" name="Google Shape;359;p50"/>
          <p:cNvSpPr txBox="1"/>
          <p:nvPr/>
        </p:nvSpPr>
        <p:spPr>
          <a:xfrm>
            <a:off x="63600" y="1586275"/>
            <a:ext cx="84600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00"/>
              <a:buChar char="●"/>
            </a:pPr>
            <a:r>
              <a:rPr lang="pt-BR" sz="1300">
                <a:solidFill>
                  <a:srgbClr val="073763"/>
                </a:solidFill>
                <a:highlight>
                  <a:srgbClr val="FFFFFF"/>
                </a:highlight>
              </a:rPr>
              <a:t>É colocado que a LC 149/2020 não esmiúça a conceituação da expressão </a:t>
            </a:r>
            <a:r>
              <a:rPr b="1" i="1" lang="pt-BR" sz="1300">
                <a:solidFill>
                  <a:srgbClr val="073763"/>
                </a:solidFill>
                <a:highlight>
                  <a:srgbClr val="FFFFFF"/>
                </a:highlight>
              </a:rPr>
              <a:t>“baixo impacto e sem incômodo”</a:t>
            </a:r>
            <a:r>
              <a:rPr lang="pt-BR" sz="1300">
                <a:solidFill>
                  <a:srgbClr val="073763"/>
                </a:solidFill>
                <a:highlight>
                  <a:srgbClr val="FFFFFF"/>
                </a:highlight>
              </a:rPr>
              <a:t> nos casos em que as categorias de usos não residenciais </a:t>
            </a:r>
            <a:r>
              <a:rPr b="1" lang="pt-BR" sz="1300">
                <a:solidFill>
                  <a:srgbClr val="660000"/>
                </a:solidFill>
                <a:highlight>
                  <a:srgbClr val="FFFFFF"/>
                </a:highlight>
              </a:rPr>
              <a:t>podem se instalar em zonas diversas das permitidas, desde que cumpram as condicionantes impostas</a:t>
            </a:r>
            <a:r>
              <a:rPr lang="pt-BR" sz="1300">
                <a:solidFill>
                  <a:srgbClr val="073763"/>
                </a:solidFill>
                <a:highlight>
                  <a:srgbClr val="FFFFFF"/>
                </a:highlight>
              </a:rPr>
              <a:t>.</a:t>
            </a:r>
            <a:endParaRPr sz="1500">
              <a:solidFill>
                <a:srgbClr val="073763"/>
              </a:solidFill>
            </a:endParaRPr>
          </a:p>
        </p:txBody>
      </p:sp>
      <p:pic>
        <p:nvPicPr>
          <p:cNvPr id="360" name="Google Shape;36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7900" y="2682850"/>
            <a:ext cx="2943099" cy="1962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61" name="Google Shape;361;p50"/>
          <p:cNvSpPr txBox="1"/>
          <p:nvPr/>
        </p:nvSpPr>
        <p:spPr>
          <a:xfrm>
            <a:off x="63600" y="2455425"/>
            <a:ext cx="5442600" cy="2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  <a:highlight>
                <a:srgbClr val="FFFFFF"/>
              </a:highlight>
            </a:endParaRPr>
          </a:p>
          <a:p>
            <a:pPr indent="-3175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pt-BR" sz="1300">
                <a:solidFill>
                  <a:srgbClr val="073763"/>
                </a:solidFill>
                <a:highlight>
                  <a:srgbClr val="FFFFFF"/>
                </a:highlight>
              </a:rPr>
              <a:t>Entende-se que o legislador elaborou nos arts. 149 a 152, da LC 149/2020, em complementaridade ao Anexo V, da mesma Lei, um rol extensivo de </a:t>
            </a:r>
            <a:r>
              <a:rPr b="1" lang="pt-BR" sz="1300">
                <a:solidFill>
                  <a:srgbClr val="660000"/>
                </a:solidFill>
                <a:highlight>
                  <a:srgbClr val="FFFFFF"/>
                </a:highlight>
              </a:rPr>
              <a:t>medidas mitigadoras</a:t>
            </a:r>
            <a:r>
              <a:rPr lang="pt-BR" sz="1300">
                <a:solidFill>
                  <a:srgbClr val="073763"/>
                </a:solidFill>
                <a:highlight>
                  <a:srgbClr val="FFFFFF"/>
                </a:highlight>
              </a:rPr>
              <a:t>, vistas a minorar os impactos das repercussões negativas causadas pelo exercício das atividades econômicas, </a:t>
            </a:r>
            <a:r>
              <a:rPr b="1" lang="pt-BR" sz="1300">
                <a:solidFill>
                  <a:srgbClr val="073763"/>
                </a:solidFill>
                <a:highlight>
                  <a:srgbClr val="FFFFFF"/>
                </a:highlight>
              </a:rPr>
              <a:t>possibilitando a convivência harmônica em zonas</a:t>
            </a:r>
            <a:r>
              <a:rPr b="1" lang="pt-BR" sz="1500">
                <a:solidFill>
                  <a:srgbClr val="073763"/>
                </a:solidFill>
              </a:rPr>
              <a:t> </a:t>
            </a:r>
            <a:r>
              <a:rPr b="1" lang="pt-BR" sz="1300">
                <a:solidFill>
                  <a:srgbClr val="073763"/>
                </a:solidFill>
                <a:highlight>
                  <a:srgbClr val="FFFFFF"/>
                </a:highlight>
              </a:rPr>
              <a:t>predominantemente residenciais</a:t>
            </a:r>
            <a:r>
              <a:rPr lang="pt-BR" sz="1300">
                <a:solidFill>
                  <a:srgbClr val="073763"/>
                </a:solidFill>
                <a:highlight>
                  <a:srgbClr val="FFFFFF"/>
                </a:highlight>
              </a:rPr>
              <a:t>.</a:t>
            </a:r>
            <a:endParaRPr sz="15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1"/>
          <p:cNvSpPr txBox="1"/>
          <p:nvPr>
            <p:ph type="title"/>
          </p:nvPr>
        </p:nvSpPr>
        <p:spPr>
          <a:xfrm>
            <a:off x="311700" y="15030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BAIXO IMPACTO E SEM INCÔMODO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367" name="Google Shape;367;p51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68" name="Google Shape;36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325" y="623952"/>
            <a:ext cx="6460650" cy="43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0" y="-604175"/>
            <a:ext cx="9168725" cy="57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1196700" y="1078325"/>
            <a:ext cx="6750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300">
                <a:solidFill>
                  <a:srgbClr val="073763"/>
                </a:solidFill>
              </a:rPr>
              <a:t>ESTABELECE CRITÉRIOS PARA REGULARIZAÇÃO DE EDIFICAÇÕES NOS TERMOS DO § 3º DO ART. 48, DA LEI COMPLEMENTAR Nº 152, DE 02 DE FEVEREIRO DE 2021</a:t>
            </a:r>
            <a:r>
              <a:rPr b="1" i="1" lang="pt-BR" sz="1200">
                <a:solidFill>
                  <a:srgbClr val="073763"/>
                </a:solidFill>
              </a:rPr>
              <a:t>.</a:t>
            </a:r>
            <a:endParaRPr b="1" i="1" sz="12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"/>
          <p:cNvSpPr txBox="1"/>
          <p:nvPr>
            <p:ph type="title"/>
          </p:nvPr>
        </p:nvSpPr>
        <p:spPr>
          <a:xfrm>
            <a:off x="311700" y="15030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BAIXO IMPACTO E SEM INCÔMODO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374" name="Google Shape;374;p52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5" name="Google Shape;375;p52"/>
          <p:cNvSpPr txBox="1"/>
          <p:nvPr/>
        </p:nvSpPr>
        <p:spPr>
          <a:xfrm>
            <a:off x="629825" y="1755850"/>
            <a:ext cx="844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6" name="Google Shape;376;p52"/>
          <p:cNvSpPr txBox="1"/>
          <p:nvPr/>
        </p:nvSpPr>
        <p:spPr>
          <a:xfrm>
            <a:off x="100375" y="980175"/>
            <a:ext cx="5862300" cy="3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pt-BR" sz="1100">
                <a:solidFill>
                  <a:srgbClr val="073763"/>
                </a:solidFill>
              </a:rPr>
              <a:t>Conforme Anexo IV (</a:t>
            </a:r>
            <a:r>
              <a:rPr lang="pt-BR" sz="1100">
                <a:solidFill>
                  <a:srgbClr val="073763"/>
                </a:solidFill>
                <a:highlight>
                  <a:srgbClr val="FFFFFF"/>
                </a:highlight>
              </a:rPr>
              <a:t>Localização Admissível dos Usos por Categorias)</a:t>
            </a:r>
            <a:r>
              <a:rPr lang="pt-BR" sz="1100">
                <a:solidFill>
                  <a:srgbClr val="073763"/>
                </a:solidFill>
              </a:rPr>
              <a:t>, Quadro B (</a:t>
            </a:r>
            <a:r>
              <a:rPr lang="pt-BR" sz="1100">
                <a:solidFill>
                  <a:srgbClr val="073763"/>
                </a:solidFill>
                <a:highlight>
                  <a:srgbClr val="FFFFFF"/>
                </a:highlight>
              </a:rPr>
              <a:t>Localização Admissível de Usos não Residenciais), em Zona Adensada (ZA), em Zona de Adensamento Controlado (ZAC) e em Zona de Adensamento Prioritário (ZAP), </a:t>
            </a:r>
            <a:r>
              <a:rPr b="1" lang="pt-BR" sz="1100">
                <a:solidFill>
                  <a:srgbClr val="660000"/>
                </a:solidFill>
                <a:highlight>
                  <a:srgbClr val="FFFFFF"/>
                </a:highlight>
              </a:rPr>
              <a:t>é admitido uso industrial, desde que de baixo impacto e sem incômodo.</a:t>
            </a:r>
            <a:endParaRPr b="1" sz="1100">
              <a:solidFill>
                <a:srgbClr val="66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73763"/>
              </a:solidFill>
              <a:highlight>
                <a:srgbClr val="FFFFFF"/>
              </a:highlight>
            </a:endParaRPr>
          </a:p>
          <a:p>
            <a:pPr indent="-31115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pt-BR" sz="1100">
                <a:solidFill>
                  <a:srgbClr val="073763"/>
                </a:solidFill>
                <a:highlight>
                  <a:srgbClr val="FFFFFF"/>
                </a:highlight>
              </a:rPr>
              <a:t>Cumpre mencionar que a conceituação de</a:t>
            </a:r>
            <a:r>
              <a:rPr i="1" lang="pt-BR" sz="1100">
                <a:solidFill>
                  <a:srgbClr val="073763"/>
                </a:solidFill>
                <a:highlight>
                  <a:srgbClr val="FFFFFF"/>
                </a:highlight>
              </a:rPr>
              <a:t> “baixo impacto e sem incômodo” </a:t>
            </a:r>
            <a:r>
              <a:rPr b="1" i="1" lang="pt-BR" sz="1100">
                <a:solidFill>
                  <a:srgbClr val="073763"/>
                </a:solidFill>
                <a:highlight>
                  <a:srgbClr val="FFFFFF"/>
                </a:highlight>
              </a:rPr>
              <a:t>não consta no ANEXO I, da LC 149/2020, que trata dos Conceitos e Termos Técnicos</a:t>
            </a:r>
            <a:r>
              <a:rPr lang="pt-BR" sz="1100">
                <a:solidFill>
                  <a:srgbClr val="073763"/>
                </a:solidFill>
                <a:highlight>
                  <a:srgbClr val="FFFFFF"/>
                </a:highlight>
              </a:rPr>
              <a:t>. É sugestão que este conceito seja acrescido ao anexo mencionado.</a:t>
            </a:r>
            <a:endParaRPr sz="1100">
              <a:solidFill>
                <a:srgbClr val="073763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73763"/>
              </a:solidFill>
              <a:highlight>
                <a:srgbClr val="FFFFFF"/>
              </a:highlight>
            </a:endParaRPr>
          </a:p>
          <a:p>
            <a:pPr indent="-31115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pt-BR" sz="1100">
                <a:solidFill>
                  <a:srgbClr val="073763"/>
                </a:solidFill>
                <a:highlight>
                  <a:srgbClr val="FFFFFF"/>
                </a:highlight>
              </a:rPr>
              <a:t>Ademais, informa o </a:t>
            </a:r>
            <a:r>
              <a:rPr b="1" lang="pt-BR" sz="1100">
                <a:solidFill>
                  <a:srgbClr val="660000"/>
                </a:solidFill>
                <a:highlight>
                  <a:srgbClr val="FFFFFF"/>
                </a:highlight>
              </a:rPr>
              <a:t>interesse de regulamentar o conceito de </a:t>
            </a:r>
            <a:r>
              <a:rPr b="1" i="1" lang="pt-BR" sz="1100">
                <a:solidFill>
                  <a:srgbClr val="660000"/>
                </a:solidFill>
                <a:highlight>
                  <a:srgbClr val="FFFFFF"/>
                </a:highlight>
              </a:rPr>
              <a:t>“baixo impacto e sem incômodo”</a:t>
            </a:r>
            <a:r>
              <a:rPr b="1" lang="pt-BR" sz="1100">
                <a:solidFill>
                  <a:srgbClr val="660000"/>
                </a:solidFill>
                <a:highlight>
                  <a:srgbClr val="FFFFFF"/>
                </a:highlight>
              </a:rPr>
              <a:t>, a fim de estipular os parâmetros e os limites para sua aplicação.</a:t>
            </a:r>
            <a:endParaRPr b="1" sz="1200">
              <a:solidFill>
                <a:srgbClr val="660000"/>
              </a:solidFill>
              <a:highlight>
                <a:srgbClr val="FFFFFF"/>
              </a:highlight>
            </a:endParaRPr>
          </a:p>
        </p:txBody>
      </p:sp>
      <p:pic>
        <p:nvPicPr>
          <p:cNvPr id="377" name="Google Shape;377;p52"/>
          <p:cNvPicPr preferRelativeResize="0"/>
          <p:nvPr/>
        </p:nvPicPr>
        <p:blipFill rotWithShape="1">
          <a:blip r:embed="rId3">
            <a:alphaModFix amt="45000"/>
          </a:blip>
          <a:srcRect b="0" l="0" r="37972" t="0"/>
          <a:stretch/>
        </p:blipFill>
        <p:spPr>
          <a:xfrm>
            <a:off x="6105525" y="1191700"/>
            <a:ext cx="3038475" cy="304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3"/>
          <p:cNvSpPr txBox="1"/>
          <p:nvPr>
            <p:ph type="title"/>
          </p:nvPr>
        </p:nvSpPr>
        <p:spPr>
          <a:xfrm>
            <a:off x="1248000" y="1671775"/>
            <a:ext cx="6648000" cy="13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900">
                <a:solidFill>
                  <a:srgbClr val="073763"/>
                </a:solidFill>
              </a:rPr>
              <a:t>COMDESP</a:t>
            </a:r>
            <a:endParaRPr b="1" sz="390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73763"/>
                </a:solidFill>
              </a:rPr>
              <a:t>Dúvidas, sugestões e contato:</a:t>
            </a:r>
            <a:endParaRPr sz="2000">
              <a:solidFill>
                <a:srgbClr val="073763"/>
              </a:solidFill>
            </a:endParaRPr>
          </a:p>
        </p:txBody>
      </p:sp>
      <p:sp>
        <p:nvSpPr>
          <p:cNvPr id="383" name="Google Shape;383;p53"/>
          <p:cNvSpPr txBox="1"/>
          <p:nvPr>
            <p:ph idx="1" type="body"/>
          </p:nvPr>
        </p:nvSpPr>
        <p:spPr>
          <a:xfrm>
            <a:off x="2004600" y="2674925"/>
            <a:ext cx="5134800" cy="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b="1" lang="pt-BR" sz="2080">
                <a:solidFill>
                  <a:srgbClr val="073763"/>
                </a:solidFill>
              </a:rPr>
              <a:t>planejamento@curvelo.mg.gov.br</a:t>
            </a:r>
            <a:endParaRPr b="1" sz="1979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375" y="1049650"/>
            <a:ext cx="5986151" cy="333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 amt="26000"/>
          </a:blip>
          <a:stretch>
            <a:fillRect/>
          </a:stretch>
        </p:blipFill>
        <p:spPr>
          <a:xfrm>
            <a:off x="7338325" y="3359650"/>
            <a:ext cx="1430600" cy="143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7"/>
          <p:cNvCxnSpPr/>
          <p:nvPr/>
        </p:nvCxnSpPr>
        <p:spPr>
          <a:xfrm>
            <a:off x="2204325" y="3988850"/>
            <a:ext cx="457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17"/>
          <p:cNvCxnSpPr/>
          <p:nvPr/>
        </p:nvCxnSpPr>
        <p:spPr>
          <a:xfrm>
            <a:off x="1106625" y="4265300"/>
            <a:ext cx="36456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" name="Google Shape;85;p17"/>
          <p:cNvSpPr/>
          <p:nvPr/>
        </p:nvSpPr>
        <p:spPr>
          <a:xfrm>
            <a:off x="782500" y="1049650"/>
            <a:ext cx="6221700" cy="352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grpSp>
        <p:nvGrpSpPr>
          <p:cNvPr id="91" name="Google Shape;91;p18"/>
          <p:cNvGrpSpPr/>
          <p:nvPr/>
        </p:nvGrpSpPr>
        <p:grpSpPr>
          <a:xfrm>
            <a:off x="1860871" y="824784"/>
            <a:ext cx="5134294" cy="3879668"/>
            <a:chOff x="4523225" y="1000875"/>
            <a:chExt cx="4475500" cy="3758276"/>
          </a:xfrm>
        </p:grpSpPr>
        <p:pic>
          <p:nvPicPr>
            <p:cNvPr id="92" name="Google Shape;92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23225" y="1000875"/>
              <a:ext cx="4406501" cy="1982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23225" y="2983450"/>
              <a:ext cx="4475500" cy="1775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18"/>
          <p:cNvSpPr/>
          <p:nvPr/>
        </p:nvSpPr>
        <p:spPr>
          <a:xfrm>
            <a:off x="1622250" y="780250"/>
            <a:ext cx="5658900" cy="3972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0" r="0" t="5383"/>
          <a:stretch/>
        </p:blipFill>
        <p:spPr>
          <a:xfrm>
            <a:off x="2170925" y="780250"/>
            <a:ext cx="4451700" cy="40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/>
          <p:nvPr/>
        </p:nvSpPr>
        <p:spPr>
          <a:xfrm>
            <a:off x="2170925" y="715700"/>
            <a:ext cx="4299000" cy="4164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388" y="780250"/>
            <a:ext cx="4687223" cy="4058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/>
          <p:nvPr/>
        </p:nvSpPr>
        <p:spPr>
          <a:xfrm>
            <a:off x="2344525" y="727475"/>
            <a:ext cx="4571100" cy="4164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207550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rgbClr val="3D85C6"/>
                </a:solidFill>
              </a:rPr>
              <a:t>MINUTA DA LEI DE REGULARIZAÇÃO DE IMÓVEIS</a:t>
            </a:r>
            <a:endParaRPr b="1" sz="2320">
              <a:solidFill>
                <a:srgbClr val="3D85C6"/>
              </a:solidFill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275" y="833025"/>
            <a:ext cx="578167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4688" y="3267075"/>
            <a:ext cx="5781675" cy="151665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/>
          <p:nvPr/>
        </p:nvSpPr>
        <p:spPr>
          <a:xfrm>
            <a:off x="1544700" y="780250"/>
            <a:ext cx="6054600" cy="4164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