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99Dq0zCiyRTwT1Kat8BpCaeFY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>
            <p:ph idx="2" type="pic"/>
          </p:nvPr>
        </p:nvSpPr>
        <p:spPr>
          <a:xfrm>
            <a:off x="3681047" y="0"/>
            <a:ext cx="8510952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" name="Google Shape;17;p11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1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916016" y="2551819"/>
            <a:ext cx="2952599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heça a equipe 8">
  <p:cSld name="Conheça a equipe 8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" name="Google Shape;104;p20"/>
          <p:cNvSpPr/>
          <p:nvPr>
            <p:ph idx="3" type="pic"/>
          </p:nvPr>
        </p:nvSpPr>
        <p:spPr>
          <a:xfrm>
            <a:off x="1038044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1038044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4" type="body"/>
          </p:nvPr>
        </p:nvSpPr>
        <p:spPr>
          <a:xfrm>
            <a:off x="1038044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0"/>
          <p:cNvSpPr/>
          <p:nvPr>
            <p:ph idx="5" type="pic"/>
          </p:nvPr>
        </p:nvSpPr>
        <p:spPr>
          <a:xfrm>
            <a:off x="3719251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6" type="body"/>
          </p:nvPr>
        </p:nvSpPr>
        <p:spPr>
          <a:xfrm>
            <a:off x="3719251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7" type="body"/>
          </p:nvPr>
        </p:nvSpPr>
        <p:spPr>
          <a:xfrm>
            <a:off x="3719251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8" type="pic"/>
          </p:nvPr>
        </p:nvSpPr>
        <p:spPr>
          <a:xfrm>
            <a:off x="6415955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0"/>
          <p:cNvSpPr txBox="1"/>
          <p:nvPr>
            <p:ph idx="9" type="body"/>
          </p:nvPr>
        </p:nvSpPr>
        <p:spPr>
          <a:xfrm>
            <a:off x="6415955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3" type="body"/>
          </p:nvPr>
        </p:nvSpPr>
        <p:spPr>
          <a:xfrm>
            <a:off x="6415955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0"/>
          <p:cNvSpPr/>
          <p:nvPr>
            <p:ph idx="14" type="pic"/>
          </p:nvPr>
        </p:nvSpPr>
        <p:spPr>
          <a:xfrm>
            <a:off x="9097162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0"/>
          <p:cNvSpPr txBox="1"/>
          <p:nvPr>
            <p:ph idx="15" type="body"/>
          </p:nvPr>
        </p:nvSpPr>
        <p:spPr>
          <a:xfrm>
            <a:off x="9097162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6" type="body"/>
          </p:nvPr>
        </p:nvSpPr>
        <p:spPr>
          <a:xfrm>
            <a:off x="9097162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/>
          <p:nvPr>
            <p:ph idx="17" type="pic"/>
          </p:nvPr>
        </p:nvSpPr>
        <p:spPr>
          <a:xfrm>
            <a:off x="1038044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 txBox="1"/>
          <p:nvPr>
            <p:ph idx="18" type="body"/>
          </p:nvPr>
        </p:nvSpPr>
        <p:spPr>
          <a:xfrm>
            <a:off x="1038044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9" type="body"/>
          </p:nvPr>
        </p:nvSpPr>
        <p:spPr>
          <a:xfrm>
            <a:off x="1038044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0"/>
          <p:cNvSpPr/>
          <p:nvPr>
            <p:ph idx="20" type="pic"/>
          </p:nvPr>
        </p:nvSpPr>
        <p:spPr>
          <a:xfrm>
            <a:off x="3719251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0"/>
          <p:cNvSpPr txBox="1"/>
          <p:nvPr>
            <p:ph idx="21" type="body"/>
          </p:nvPr>
        </p:nvSpPr>
        <p:spPr>
          <a:xfrm>
            <a:off x="3719251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22" type="body"/>
          </p:nvPr>
        </p:nvSpPr>
        <p:spPr>
          <a:xfrm>
            <a:off x="3719251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/>
          <p:nvPr>
            <p:ph idx="23" type="pic"/>
          </p:nvPr>
        </p:nvSpPr>
        <p:spPr>
          <a:xfrm>
            <a:off x="6415955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0"/>
          <p:cNvSpPr txBox="1"/>
          <p:nvPr>
            <p:ph idx="24" type="body"/>
          </p:nvPr>
        </p:nvSpPr>
        <p:spPr>
          <a:xfrm>
            <a:off x="6415955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25" type="body"/>
          </p:nvPr>
        </p:nvSpPr>
        <p:spPr>
          <a:xfrm>
            <a:off x="6415955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0"/>
          <p:cNvSpPr/>
          <p:nvPr>
            <p:ph idx="26" type="pic"/>
          </p:nvPr>
        </p:nvSpPr>
        <p:spPr>
          <a:xfrm>
            <a:off x="9097162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0"/>
          <p:cNvSpPr txBox="1"/>
          <p:nvPr>
            <p:ph idx="27" type="body"/>
          </p:nvPr>
        </p:nvSpPr>
        <p:spPr>
          <a:xfrm>
            <a:off x="9097162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8" type="body"/>
          </p:nvPr>
        </p:nvSpPr>
        <p:spPr>
          <a:xfrm>
            <a:off x="9097162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type="ctrTitle"/>
          </p:nvPr>
        </p:nvSpPr>
        <p:spPr>
          <a:xfrm>
            <a:off x="916017" y="1033272"/>
            <a:ext cx="8357616" cy="969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ha do tempo">
  <p:cSld name="Linha do temp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 Conteúdos">
  <p:cSld name="Três Conteúdo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693682" y="2286000"/>
            <a:ext cx="11498318" cy="3416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" name="Google Shape;136;p22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4661069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3" type="body"/>
          </p:nvPr>
        </p:nvSpPr>
        <p:spPr>
          <a:xfrm>
            <a:off x="81151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4" type="body"/>
          </p:nvPr>
        </p:nvSpPr>
        <p:spPr>
          <a:xfrm>
            <a:off x="12190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3" name="Google Shape;143;p22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22"/>
          <p:cNvSpPr txBox="1"/>
          <p:nvPr>
            <p:ph type="ctrTitle"/>
          </p:nvPr>
        </p:nvSpPr>
        <p:spPr>
          <a:xfrm>
            <a:off x="693684" y="879636"/>
            <a:ext cx="6294727" cy="120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is Conteúdos">
  <p:cSld name="Dois Conteúd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53114" y="6356350"/>
            <a:ext cx="21880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27" name="Google Shape;27;p12"/>
          <p:cNvCxnSpPr/>
          <p:nvPr/>
        </p:nvCxnSpPr>
        <p:spPr>
          <a:xfrm flipH="1">
            <a:off x="633306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12"/>
          <p:cNvSpPr txBox="1"/>
          <p:nvPr>
            <p:ph type="ctrTitle"/>
          </p:nvPr>
        </p:nvSpPr>
        <p:spPr>
          <a:xfrm>
            <a:off x="693683" y="879636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subTitle"/>
          </p:nvPr>
        </p:nvSpPr>
        <p:spPr>
          <a:xfrm>
            <a:off x="916016" y="2551819"/>
            <a:ext cx="4413068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2"/>
          <p:cNvSpPr/>
          <p:nvPr>
            <p:ph idx="2" type="pic"/>
          </p:nvPr>
        </p:nvSpPr>
        <p:spPr>
          <a:xfrm>
            <a:off x="6461342" y="0"/>
            <a:ext cx="573065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>
            <p:ph idx="2" type="pic"/>
          </p:nvPr>
        </p:nvSpPr>
        <p:spPr>
          <a:xfrm>
            <a:off x="3686175" y="0"/>
            <a:ext cx="8505825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" name="Google Shape;33;p13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" name="Google Shape;34;p13"/>
          <p:cNvSpPr txBox="1"/>
          <p:nvPr>
            <p:ph type="title"/>
          </p:nvPr>
        </p:nvSpPr>
        <p:spPr>
          <a:xfrm>
            <a:off x="693683" y="879635"/>
            <a:ext cx="7659486" cy="1198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subTitle"/>
          </p:nvPr>
        </p:nvSpPr>
        <p:spPr>
          <a:xfrm>
            <a:off x="916016" y="2551819"/>
            <a:ext cx="2952599" cy="178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ção">
  <p:cSld name="Introduçã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4"/>
          <p:cNvSpPr/>
          <p:nvPr/>
        </p:nvSpPr>
        <p:spPr>
          <a:xfrm>
            <a:off x="5680814" y="974442"/>
            <a:ext cx="5228191" cy="478421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" name="Google Shape;39;p14"/>
          <p:cNvSpPr txBox="1"/>
          <p:nvPr>
            <p:ph type="ctrTitle"/>
          </p:nvPr>
        </p:nvSpPr>
        <p:spPr>
          <a:xfrm>
            <a:off x="6096000" y="1106424"/>
            <a:ext cx="4446062" cy="9166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subTitle"/>
          </p:nvPr>
        </p:nvSpPr>
        <p:spPr>
          <a:xfrm>
            <a:off x="6096000" y="2075245"/>
            <a:ext cx="4446062" cy="329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41" name="Google Shape;41;p14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" name="Google Shape;45;p14"/>
          <p:cNvSpPr/>
          <p:nvPr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14"/>
          <p:cNvSpPr/>
          <p:nvPr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Cabeçalho da seçã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" name="Google Shape;52;p1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5"/>
          <p:cNvSpPr txBox="1"/>
          <p:nvPr>
            <p:ph type="title"/>
          </p:nvPr>
        </p:nvSpPr>
        <p:spPr>
          <a:xfrm>
            <a:off x="2432050" y="2665037"/>
            <a:ext cx="7327900" cy="902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597462" y="3567953"/>
            <a:ext cx="4997076" cy="61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emento gráfic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" name="Google Shape;60;p16"/>
          <p:cNvSpPr/>
          <p:nvPr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65" name="Google Shape;65;p16"/>
          <p:cNvCxnSpPr/>
          <p:nvPr/>
        </p:nvCxnSpPr>
        <p:spPr>
          <a:xfrm flipH="1">
            <a:off x="9211669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">
  <p:cSld name="Tabela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70" name="Google Shape;70;p17"/>
          <p:cNvCxnSpPr/>
          <p:nvPr/>
        </p:nvCxnSpPr>
        <p:spPr>
          <a:xfrm flipH="1">
            <a:off x="9211669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17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693738" y="2705425"/>
            <a:ext cx="10745787" cy="32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Citaçã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1921764" y="2145265"/>
            <a:ext cx="8348472" cy="2363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wentieth Century"/>
              <a:buNone/>
              <a:defRPr sz="4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8" name="Google Shape;78;p18"/>
          <p:cNvSpPr txBox="1"/>
          <p:nvPr/>
        </p:nvSpPr>
        <p:spPr>
          <a:xfrm>
            <a:off x="970130" y="1879594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0501"/>
              </a:buClr>
              <a:buSzPts val="16600"/>
              <a:buFont typeface="Twentieth Century"/>
              <a:buNone/>
            </a:pPr>
            <a:r>
              <a:rPr lang="pt-BR" sz="16600">
                <a:solidFill>
                  <a:srgbClr val="CD050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10408852" y="4443180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0501"/>
              </a:buClr>
              <a:buSzPts val="16600"/>
              <a:buFont typeface="Twentieth Century"/>
              <a:buNone/>
            </a:pPr>
            <a:r>
              <a:rPr lang="pt-BR" sz="16600">
                <a:solidFill>
                  <a:srgbClr val="CD050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662738" y="4526051"/>
            <a:ext cx="372745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heça a equipe 4">
  <p:cSld name="Conheça a equipe 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6" name="Google Shape;86;p19"/>
          <p:cNvSpPr/>
          <p:nvPr>
            <p:ph idx="3" type="pic"/>
          </p:nvPr>
        </p:nvSpPr>
        <p:spPr>
          <a:xfrm>
            <a:off x="1038044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00773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2200773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/>
          <p:nvPr>
            <p:ph idx="5" type="pic"/>
          </p:nvPr>
        </p:nvSpPr>
        <p:spPr>
          <a:xfrm>
            <a:off x="1038044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9"/>
          <p:cNvSpPr txBox="1"/>
          <p:nvPr>
            <p:ph idx="6" type="body"/>
          </p:nvPr>
        </p:nvSpPr>
        <p:spPr>
          <a:xfrm>
            <a:off x="2200773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7" type="body"/>
          </p:nvPr>
        </p:nvSpPr>
        <p:spPr>
          <a:xfrm>
            <a:off x="2200773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/>
          <p:nvPr>
            <p:ph idx="8" type="pic"/>
          </p:nvPr>
        </p:nvSpPr>
        <p:spPr>
          <a:xfrm>
            <a:off x="5710265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/>
          <p:nvPr>
            <p:ph idx="9" type="body"/>
          </p:nvPr>
        </p:nvSpPr>
        <p:spPr>
          <a:xfrm>
            <a:off x="6872994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3" type="body"/>
          </p:nvPr>
        </p:nvSpPr>
        <p:spPr>
          <a:xfrm>
            <a:off x="6872994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9"/>
          <p:cNvSpPr/>
          <p:nvPr>
            <p:ph idx="14" type="pic"/>
          </p:nvPr>
        </p:nvSpPr>
        <p:spPr>
          <a:xfrm>
            <a:off x="5710265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9"/>
          <p:cNvSpPr txBox="1"/>
          <p:nvPr>
            <p:ph idx="15" type="body"/>
          </p:nvPr>
        </p:nvSpPr>
        <p:spPr>
          <a:xfrm>
            <a:off x="6872994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6" type="body"/>
          </p:nvPr>
        </p:nvSpPr>
        <p:spPr>
          <a:xfrm>
            <a:off x="6872994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type="ctrTitle"/>
          </p:nvPr>
        </p:nvSpPr>
        <p:spPr>
          <a:xfrm>
            <a:off x="916017" y="978408"/>
            <a:ext cx="8357616" cy="1088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 com confiança média"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14" y="1084521"/>
            <a:ext cx="12023170" cy="3540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839" y="5584960"/>
            <a:ext cx="3114319" cy="79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/>
        </p:nvSpPr>
        <p:spPr>
          <a:xfrm>
            <a:off x="441459" y="3107621"/>
            <a:ext cx="8250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566599" y="1965666"/>
            <a:ext cx="6693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9" name="Google Shape;159;p2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pt-BR" sz="4400">
                <a:latin typeface="Arial"/>
                <a:ea typeface="Arial"/>
                <a:cs typeface="Arial"/>
                <a:sym typeface="Arial"/>
              </a:rPr>
              <a:t>PAUTA DO DIA</a:t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065822" y="2871130"/>
            <a:ext cx="4771452" cy="424624"/>
          </a:xfrm>
          <a:custGeom>
            <a:rect b="b" l="l" r="r" t="t"/>
            <a:pathLst>
              <a:path extrusionOk="0" h="1198179" w="6192892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pt-BR" sz="18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NOTA FISCAL MEI</a:t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065822" y="3987210"/>
            <a:ext cx="4771452" cy="424624"/>
          </a:xfrm>
          <a:custGeom>
            <a:rect b="b" l="l" r="r" t="t"/>
            <a:pathLst>
              <a:path extrusionOk="0" h="1198179" w="6192892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pt-BR" sz="18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CALÇADAS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441459" y="4391307"/>
            <a:ext cx="8250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065822" y="5176137"/>
            <a:ext cx="4771452" cy="424624"/>
          </a:xfrm>
          <a:custGeom>
            <a:rect b="b" l="l" r="r" t="t"/>
            <a:pathLst>
              <a:path extrusionOk="0" h="1198179" w="6192892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pt-BR" sz="18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PLANO DE ARBORIZAÇÃO</a:t>
            </a: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482" y="2275366"/>
            <a:ext cx="5933191" cy="448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NOTA FISCAL ELETRÔNICA - MEI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>
            <p:ph idx="1" type="subTitle"/>
          </p:nvPr>
        </p:nvSpPr>
        <p:spPr>
          <a:xfrm>
            <a:off x="693683" y="3221665"/>
            <a:ext cx="6111154" cy="3253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i="0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26</a:t>
            </a:r>
            <a:r>
              <a:rPr b="0" i="0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  As microempresas e empresas de pequeno porte optantes pelo Simples Nacional ficam obrigadas a: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0" i="0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- emitir documento fiscal de venda ou prestação de serviço, de acordo com instruções expedidas pelo </a:t>
            </a:r>
            <a:r>
              <a:rPr b="1" i="0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Comitê Gestor</a:t>
            </a:r>
            <a:r>
              <a:rPr b="0" i="0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693682" y="2265534"/>
            <a:ext cx="6270643" cy="613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LEI COMPLEMENTAR 126/2006</a:t>
            </a:r>
            <a:b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Estatuto da ME e EPP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nterface gráfica do usuário, Texto&#10;&#10;Descrição gerada automaticamente" id="173" name="Google Shape;173;p3"/>
          <p:cNvPicPr preferRelativeResize="0"/>
          <p:nvPr/>
        </p:nvPicPr>
        <p:blipFill rotWithShape="1">
          <a:blip r:embed="rId3">
            <a:alphaModFix/>
          </a:blip>
          <a:srcRect b="6821" l="13049" r="13617" t="37054"/>
          <a:stretch/>
        </p:blipFill>
        <p:spPr>
          <a:xfrm>
            <a:off x="7141533" y="3009013"/>
            <a:ext cx="5029201" cy="384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NOTA FISCAL ELETRÔNICA - MEI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>
            <p:ph idx="1" type="subTitle"/>
          </p:nvPr>
        </p:nvSpPr>
        <p:spPr>
          <a:xfrm>
            <a:off x="693683" y="3221665"/>
            <a:ext cx="6270642" cy="3253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106</a:t>
            </a:r>
            <a:r>
              <a:rPr b="0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(...)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pt-BR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0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§ 1º O MEI fica dispensado: (...)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II - da Declaração Eletrônica de Serviços;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III - da emissão de documento fiscal eletrônico, quando se referir a operação ou prestação sujeita à incidência de ICMS, exceto se exigida pelo respectivo ente federado e disponibilizado sistema gratuito de emissão, respeitado o disposto no art. 110; 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IV - da emissão de outro documento fiscal municipal relativo ao ISS quando, para a mesma operação ou prestação, tenha emitido a </a:t>
            </a:r>
            <a:r>
              <a:rPr b="1" i="0" lang="pt-BR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Nota Fiscal de Serviço eletrônica (NFS-e) de padrão nacional de que trata o art. 106-A.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693682" y="2265534"/>
            <a:ext cx="6270643" cy="613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RESOLUÇÃO CGSN 169/2022 (altera a Res. 140/18)</a:t>
            </a:r>
            <a:b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Comitê Gestor do Simples Nacional</a:t>
            </a:r>
            <a:endParaRPr/>
          </a:p>
        </p:txBody>
      </p:sp>
      <p:pic>
        <p:nvPicPr>
          <p:cNvPr descr="Interface gráfica do usuário, Aplicativo&#10;&#10;Descrição gerada automaticamente" id="182" name="Google Shape;182;p4"/>
          <p:cNvPicPr preferRelativeResize="0"/>
          <p:nvPr/>
        </p:nvPicPr>
        <p:blipFill rotWithShape="1">
          <a:blip r:embed="rId3">
            <a:alphaModFix/>
          </a:blip>
          <a:srcRect b="6976" l="12738" r="13461" t="36744"/>
          <a:stretch/>
        </p:blipFill>
        <p:spPr>
          <a:xfrm>
            <a:off x="7130902" y="2998381"/>
            <a:ext cx="5061098" cy="385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MUDANÇAS</a:t>
            </a:r>
            <a:endParaRPr/>
          </a:p>
        </p:txBody>
      </p:sp>
      <p:sp>
        <p:nvSpPr>
          <p:cNvPr id="189" name="Google Shape;189;p5"/>
          <p:cNvSpPr txBox="1"/>
          <p:nvPr>
            <p:ph idx="1" type="subTitle"/>
          </p:nvPr>
        </p:nvSpPr>
        <p:spPr>
          <a:xfrm>
            <a:off x="693683" y="2468485"/>
            <a:ext cx="6770373" cy="400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1. A partir de 03/04, obrigatório a emissão através do Portal de Gestão NFSe do Governo Federal;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Emissor WEB ou app celular;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Cadastro no Emissor de Nota Fiscal Nacional;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Demais contribuintes sem alterações</a:t>
            </a:r>
            <a:endParaRPr/>
          </a:p>
        </p:txBody>
      </p:sp>
      <p:pic>
        <p:nvPicPr>
          <p:cNvPr descr="Código QR&#10;&#10;Descrição gerada automaticamente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1301" y="3542618"/>
            <a:ext cx="3239543" cy="3239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ssoa posando para foto em frente a computador&#10;&#10;Descrição gerada automaticamente com confiança média" id="191" name="Google Shape;1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8317" y="189457"/>
            <a:ext cx="3234108" cy="3239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a: curva no sentido horário com preenchimento sólido" id="192" name="Google Shape;1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589223">
            <a:off x="10803099" y="372487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CALÇADAS</a:t>
            </a:r>
            <a:endParaRPr/>
          </a:p>
        </p:txBody>
      </p:sp>
      <p:sp>
        <p:nvSpPr>
          <p:cNvPr id="199" name="Google Shape;199;p6"/>
          <p:cNvSpPr txBox="1"/>
          <p:nvPr>
            <p:ph idx="1" type="subTitle"/>
          </p:nvPr>
        </p:nvSpPr>
        <p:spPr>
          <a:xfrm>
            <a:off x="693683" y="2468485"/>
            <a:ext cx="6515191" cy="400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Obrigatoriedade de se construir;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Padronização;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Acessibilidade e obstáculos na via;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Canalização de água pluvial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Uso privado</a:t>
            </a:r>
            <a:endParaRPr/>
          </a:p>
        </p:txBody>
      </p:sp>
      <p:pic>
        <p:nvPicPr>
          <p:cNvPr descr="Pessoas andando na rua com prédio em cima&#10;&#10;Descrição gerada automaticamente"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599" y="879636"/>
            <a:ext cx="3796398" cy="56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PARKLET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>
            <p:ph idx="1" type="subTitle"/>
          </p:nvPr>
        </p:nvSpPr>
        <p:spPr>
          <a:xfrm>
            <a:off x="693683" y="2468485"/>
            <a:ext cx="6515191" cy="400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Extensão temporária da calçada, a partir da conversão de área de estacionamento pública para espaço de permanência de pessoas.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Estudos de viabilidade;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Já testados e aprovados em outras cidades</a:t>
            </a:r>
            <a:endParaRPr/>
          </a:p>
        </p:txBody>
      </p:sp>
      <p:pic>
        <p:nvPicPr>
          <p:cNvPr descr="Placa de comércio na rua&#10;&#10;Descrição gerada automaticamente com confiança média"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61541" t="0"/>
          <a:stretch/>
        </p:blipFill>
        <p:spPr>
          <a:xfrm>
            <a:off x="7851988" y="510363"/>
            <a:ext cx="4340012" cy="63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ctrTitle"/>
          </p:nvPr>
        </p:nvSpPr>
        <p:spPr>
          <a:xfrm>
            <a:off x="693683" y="879636"/>
            <a:ext cx="6687618" cy="1198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PLANO DE ARBORIZAÇÃO</a:t>
            </a:r>
            <a:endParaRPr/>
          </a:p>
        </p:txBody>
      </p:sp>
      <p:sp>
        <p:nvSpPr>
          <p:cNvPr id="215" name="Google Shape;215;p8"/>
          <p:cNvSpPr txBox="1"/>
          <p:nvPr>
            <p:ph idx="1" type="subTitle"/>
          </p:nvPr>
        </p:nvSpPr>
        <p:spPr>
          <a:xfrm>
            <a:off x="693683" y="2468485"/>
            <a:ext cx="6515191" cy="400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Implantação e manejo de árvores;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Amenização de impactos ambientais;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Aspecto cultural, estético e paisagístico;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Prestar informações técnicas;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Aspectos biológicos e morfológicos. </a:t>
            </a:r>
            <a:endParaRPr/>
          </a:p>
        </p:txBody>
      </p:sp>
      <p:pic>
        <p:nvPicPr>
          <p:cNvPr descr="Placa de planta&#10;&#10;Descrição gerada automaticamente"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2241" y="879636"/>
            <a:ext cx="3923953" cy="559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 com confiança média"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14" y="1084521"/>
            <a:ext cx="12023170" cy="3540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223" name="Google Shape;2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839" y="5584960"/>
            <a:ext cx="3114319" cy="79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2022-09-27T12:01:40Z</dcterms:created>
  <dc:creator>Carlos Nascimento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