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Montserra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hNcRVhuXr2ehXOrGDUqCFRJ569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dff528430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1dff528430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dff528430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1dff528430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dff5272f0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g1dff5272f0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dff5272f0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g1dff5272f0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dff5272f0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1dff5272f0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dff5272f0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1dff5272f0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dff5272f0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1dff5272f0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dff5272f0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1dff5272f0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dff5272f0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1dff5272f0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hyperlink" Target="https://drive.google.com/file/d/1BLIuvI1PaQOtOrmBTJ-oJiHu87AbJ7sL/view?usp=sharing" TargetMode="External"/><Relationship Id="rId6" Type="http://schemas.openxmlformats.org/officeDocument/2006/relationships/hyperlink" Target="https://drive.google.com/file/d/1jc_qouqDS9_VYKN_NFxrdYwoRUFppAH-/view?usp=sharing" TargetMode="External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idx="1" type="subTitle"/>
          </p:nvPr>
        </p:nvSpPr>
        <p:spPr>
          <a:xfrm>
            <a:off x="561900" y="4526500"/>
            <a:ext cx="32568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b="1" i="1" lang="pt-BR" sz="1600">
                <a:solidFill>
                  <a:srgbClr val="0B5394"/>
                </a:solidFill>
              </a:rPr>
              <a:t>30 </a:t>
            </a:r>
            <a:r>
              <a:rPr b="1" i="1" lang="pt-BR" sz="1600">
                <a:solidFill>
                  <a:srgbClr val="0B5394"/>
                </a:solidFill>
              </a:rPr>
              <a:t>de março de 2023</a:t>
            </a:r>
            <a:endParaRPr b="1" i="1" sz="160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/>
          <p:nvPr/>
        </p:nvSpPr>
        <p:spPr>
          <a:xfrm>
            <a:off x="1723950" y="1970625"/>
            <a:ext cx="56961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1"/>
          <p:cNvSpPr txBox="1"/>
          <p:nvPr>
            <p:ph type="title"/>
          </p:nvPr>
        </p:nvSpPr>
        <p:spPr>
          <a:xfrm>
            <a:off x="1774350" y="2095575"/>
            <a:ext cx="55953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 sz="2000">
                <a:solidFill>
                  <a:srgbClr val="FFFFFF"/>
                </a:solidFill>
              </a:rPr>
              <a:t>AFASTAMENTOS</a:t>
            </a:r>
            <a:endParaRPr b="1" sz="20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art. 137 da Lei Complementar 149/2020</a:t>
            </a:r>
            <a:endParaRPr b="1"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3D85C6"/>
                </a:solidFill>
              </a:rPr>
              <a:t>AFASTAMENTOS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34" name="Google Shape;134;p33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33"/>
          <p:cNvSpPr txBox="1"/>
          <p:nvPr/>
        </p:nvSpPr>
        <p:spPr>
          <a:xfrm>
            <a:off x="629825" y="1755850"/>
            <a:ext cx="84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33"/>
          <p:cNvSpPr txBox="1"/>
          <p:nvPr/>
        </p:nvSpPr>
        <p:spPr>
          <a:xfrm>
            <a:off x="342000" y="835975"/>
            <a:ext cx="846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ALTERAÇÃO ARTIGO DA LC 149/20 ( Parcelamento, Uso e Ocupação do Solo)</a:t>
            </a:r>
            <a:endParaRPr b="0" i="1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●"/>
            </a:pP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1) FUNDAMENTO LEGAL 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Art. 30, inciso VIII, e art.182, ambos  da Constituição Federal/88</a:t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Art. 1º, parágrafo único, da Lei 6.766/79 (Lei do Parcelamento do Solo Urbano)</a:t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Lei 10.257/01  (Estatuto da Cidade)</a:t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LC 149/20 (Lei Municipal sobre Parcelamento, Uso e Ocupação do Solo)</a:t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3"/>
          <p:cNvSpPr txBox="1"/>
          <p:nvPr/>
        </p:nvSpPr>
        <p:spPr>
          <a:xfrm>
            <a:off x="435300" y="2778325"/>
            <a:ext cx="8273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●"/>
            </a:pP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2) EXPOSIÇÃO DE MOTIVOS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 atual redação do art. 137, §1º, inciso II, da Lei Complementar Municipal nº149/20 vêm </a:t>
            </a:r>
            <a:r>
              <a:rPr b="1" i="0" lang="pt-BR" sz="12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acarretando dificuldades e limitações desnecessárias à construção civil no </a:t>
            </a:r>
            <a:r>
              <a:rPr b="1" i="0" lang="pt-BR" sz="13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Município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 É que a alteração do mencionado dispositivo legal visa </a:t>
            </a:r>
            <a:r>
              <a:rPr b="1" i="0" lang="pt-BR" sz="12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atender e harmonizar o uso e ocupação do solo em várias áreas adensadas nesta cidade, além de corrigir as discrepâncias verificadas em algumas vias centrais, como é o caso da Rua Zuzu Angel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, onde se permite construir no alinhamento zero em uma parcela da extensão da rua e em outra não.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9950" y="1577150"/>
            <a:ext cx="3000001" cy="10484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3D85C6"/>
                </a:solidFill>
              </a:rPr>
              <a:t>AFASTAMENTOS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44" name="Google Shape;144;p34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" name="Google Shape;145;p34"/>
          <p:cNvSpPr txBox="1"/>
          <p:nvPr/>
        </p:nvSpPr>
        <p:spPr>
          <a:xfrm>
            <a:off x="629825" y="1755850"/>
            <a:ext cx="84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6" name="Google Shape;146;p34"/>
          <p:cNvSpPr txBox="1"/>
          <p:nvPr/>
        </p:nvSpPr>
        <p:spPr>
          <a:xfrm>
            <a:off x="342000" y="723000"/>
            <a:ext cx="8151000" cy="3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●"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Nota-se que é exigido, além de outros requisitos, que o imóvel esteja localizado  </a:t>
            </a:r>
            <a:r>
              <a:rPr b="1" i="1" lang="pt-BR" sz="12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“na face de quadra cuja soma das fachadas dos imóveis já existentes, construídos com afastamento zero corresponda ao percentual igual ou superior a 70% (setenta por cento) de toda sua extensão”</a:t>
            </a:r>
            <a:r>
              <a:rPr b="1" i="0" lang="pt-BR" sz="12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13716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○"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Ocorre que na prática os analistas de engenharia lotados na Secretaria Municipal de Obras e Serviços Urbanos</a:t>
            </a: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têm verificado que o percentual não é atendido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, pois revela-se </a:t>
            </a: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muito alto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, fato que demonstra a ausência de efetividade da disposição legal.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●"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Na maioria dos casos </a:t>
            </a:r>
            <a:r>
              <a:rPr b="1" i="0" lang="pt-BR" sz="13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submetidos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à apreciação desta secretaria, verificou-se que o</a:t>
            </a:r>
            <a:r>
              <a:rPr b="1" i="0" lang="pt-BR" sz="13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percentual ideal é de no mínimo  50% (cinquenta por cento)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, já que na maioria das análises o cálculo percentual, na forma estabelecida pela atual redação do artigo, fica em torno de 50% (cinquenta por cento) a 60% (sessenta por cento). 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2" marL="13716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■"/>
            </a:pPr>
            <a:r>
              <a:rPr b="1" i="1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Exemplo: Processo Administrativo 56.676/2022.</a:t>
            </a:r>
            <a:endParaRPr b="1" i="1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3D85C6"/>
                </a:solidFill>
              </a:rPr>
              <a:t>AFASTAMENTOS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52" name="Google Shape;152;p35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35"/>
          <p:cNvSpPr txBox="1"/>
          <p:nvPr/>
        </p:nvSpPr>
        <p:spPr>
          <a:xfrm>
            <a:off x="629825" y="1755850"/>
            <a:ext cx="84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p35"/>
          <p:cNvSpPr txBox="1"/>
          <p:nvPr/>
        </p:nvSpPr>
        <p:spPr>
          <a:xfrm>
            <a:off x="342000" y="723000"/>
            <a:ext cx="8151000" cy="4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●"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Além disso, tem se constatado que </a:t>
            </a:r>
            <a:r>
              <a:rPr b="1" i="0" lang="pt-BR" sz="12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muitas edificações declaradas como de uso misto, de fato não são, pois buscam na verdade aumentar o coeficiente de aproveitamento do imóvel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, evitando a perda da área ocasionada pelo atendimento da distância mínima a título de afastamento frontal, para promover edificações multifamiliares, </a:t>
            </a: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motivo pelo qual sugere-se a restrição dessa disposição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, aplicando-se apenas para edificações declaradas como de uso não residencial. 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Assim, </a:t>
            </a: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sugere-se a alteração da redação do  art. 137, §1º, inciso II, da Lei Complementar Municipal nº149/20</a:t>
            </a: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Arial"/>
              <a:buChar char="●"/>
            </a:pPr>
            <a:r>
              <a:rPr b="1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3) DIREITO MATERIAL TUTELADO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286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Direitos fundamentais de moradia e propriedade, art.5º, caput, e art. 6º, caput, ambos da CF/88</a:t>
            </a:r>
            <a:endParaRPr b="0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3D85C6"/>
                </a:solidFill>
              </a:rPr>
              <a:t>AFASTAMENTOS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60" name="Google Shape;160;p36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1" name="Google Shape;161;p36"/>
          <p:cNvSpPr txBox="1"/>
          <p:nvPr/>
        </p:nvSpPr>
        <p:spPr>
          <a:xfrm>
            <a:off x="515525" y="1736800"/>
            <a:ext cx="84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2" name="Google Shape;162;p36"/>
          <p:cNvSpPr/>
          <p:nvPr/>
        </p:nvSpPr>
        <p:spPr>
          <a:xfrm>
            <a:off x="776550" y="1933575"/>
            <a:ext cx="2037900" cy="1085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6"/>
          <p:cNvSpPr txBox="1"/>
          <p:nvPr/>
        </p:nvSpPr>
        <p:spPr>
          <a:xfrm>
            <a:off x="819450" y="2076225"/>
            <a:ext cx="1952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PROPOSTA DE ALTERAÇÃO COM REDAÇÃO DE SUGESTÃO DE PROJETO DE LEI</a:t>
            </a:r>
            <a:endParaRPr b="1" i="0" sz="13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0084" y="275338"/>
            <a:ext cx="4516050" cy="45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6"/>
          <p:cNvSpPr/>
          <p:nvPr/>
        </p:nvSpPr>
        <p:spPr>
          <a:xfrm>
            <a:off x="3467100" y="104775"/>
            <a:ext cx="4829100" cy="4876800"/>
          </a:xfrm>
          <a:prstGeom prst="rect">
            <a:avLst/>
          </a:prstGeom>
          <a:noFill/>
          <a:ln cap="flat" cmpd="sng" w="2857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36"/>
          <p:cNvCxnSpPr>
            <a:stCxn id="162" idx="3"/>
          </p:cNvCxnSpPr>
          <p:nvPr/>
        </p:nvCxnSpPr>
        <p:spPr>
          <a:xfrm flipH="1" rot="10800000">
            <a:off x="2814450" y="1952625"/>
            <a:ext cx="662100" cy="523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3D85C6"/>
                </a:solidFill>
              </a:rPr>
              <a:t>AFASTAMENTOS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72" name="Google Shape;172;p32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3" name="Google Shape;173;p32"/>
          <p:cNvSpPr txBox="1"/>
          <p:nvPr/>
        </p:nvSpPr>
        <p:spPr>
          <a:xfrm>
            <a:off x="629825" y="1755850"/>
            <a:ext cx="84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150" y="926725"/>
            <a:ext cx="3303575" cy="34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/>
          <p:nvPr/>
        </p:nvSpPr>
        <p:spPr>
          <a:xfrm>
            <a:off x="476250" y="723000"/>
            <a:ext cx="3524400" cy="3876600"/>
          </a:xfrm>
          <a:prstGeom prst="rect">
            <a:avLst/>
          </a:prstGeom>
          <a:noFill/>
          <a:ln cap="flat" cmpd="sng" w="2857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2"/>
          <p:cNvPicPr preferRelativeResize="0"/>
          <p:nvPr/>
        </p:nvPicPr>
        <p:blipFill rotWithShape="1">
          <a:blip r:embed="rId4">
            <a:alphaModFix/>
          </a:blip>
          <a:srcRect b="0" l="0" r="0" t="7680"/>
          <a:stretch/>
        </p:blipFill>
        <p:spPr>
          <a:xfrm>
            <a:off x="4114800" y="977125"/>
            <a:ext cx="4345020" cy="30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/>
          <p:nvPr/>
        </p:nvSpPr>
        <p:spPr>
          <a:xfrm>
            <a:off x="4286250" y="926725"/>
            <a:ext cx="1562100" cy="47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2"/>
          <p:cNvSpPr/>
          <p:nvPr/>
        </p:nvSpPr>
        <p:spPr>
          <a:xfrm>
            <a:off x="4238625" y="1049600"/>
            <a:ext cx="4486500" cy="3017700"/>
          </a:xfrm>
          <a:prstGeom prst="rect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2"/>
          <p:cNvSpPr/>
          <p:nvPr/>
        </p:nvSpPr>
        <p:spPr>
          <a:xfrm>
            <a:off x="7553325" y="2752725"/>
            <a:ext cx="971700" cy="4095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" name="Google Shape;180;p32"/>
          <p:cNvCxnSpPr/>
          <p:nvPr/>
        </p:nvCxnSpPr>
        <p:spPr>
          <a:xfrm>
            <a:off x="7124700" y="2457450"/>
            <a:ext cx="485700" cy="2001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1" name="Google Shape;181;p32"/>
          <p:cNvCxnSpPr/>
          <p:nvPr/>
        </p:nvCxnSpPr>
        <p:spPr>
          <a:xfrm flipH="1">
            <a:off x="6305625" y="2505075"/>
            <a:ext cx="485700" cy="6954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" name="Google Shape;182;p32"/>
          <p:cNvCxnSpPr/>
          <p:nvPr/>
        </p:nvCxnSpPr>
        <p:spPr>
          <a:xfrm flipH="1" rot="10800000">
            <a:off x="2495550" y="2657550"/>
            <a:ext cx="3676500" cy="333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660000"/>
            </a:solidFill>
            <a:prstDash val="dot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/>
          <p:nvPr/>
        </p:nvSpPr>
        <p:spPr>
          <a:xfrm>
            <a:off x="1723950" y="2035500"/>
            <a:ext cx="56961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7"/>
          <p:cNvSpPr txBox="1"/>
          <p:nvPr>
            <p:ph type="title"/>
          </p:nvPr>
        </p:nvSpPr>
        <p:spPr>
          <a:xfrm>
            <a:off x="1774350" y="2253975"/>
            <a:ext cx="55953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ESTUDO DE IMPACTO DE VIZINHANÇA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 MARTMINAS E DA C.C.P.R</a:t>
            </a:r>
            <a:endParaRPr b="1" sz="552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b="1" lang="pt-BR">
                <a:solidFill>
                  <a:srgbClr val="3D85C6"/>
                </a:solidFill>
              </a:rPr>
              <a:t>ESTUDO DE IMPACTO DE VIZINHANÇA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194" name="Google Shape;1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500" y="3524150"/>
            <a:ext cx="2116125" cy="141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 txBox="1"/>
          <p:nvPr/>
        </p:nvSpPr>
        <p:spPr>
          <a:xfrm>
            <a:off x="311700" y="784250"/>
            <a:ext cx="38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Char char="●"/>
            </a:pPr>
            <a:r>
              <a:rPr lang="pt-BR">
                <a:solidFill>
                  <a:srgbClr val="073763"/>
                </a:solidFill>
              </a:rPr>
              <a:t>C</a:t>
            </a:r>
            <a:r>
              <a:rPr lang="pt-BR">
                <a:solidFill>
                  <a:srgbClr val="073763"/>
                </a:solidFill>
              </a:rPr>
              <a:t>onteúdos e estruturas mínimos: 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96" name="Google Shape;196;p38"/>
          <p:cNvSpPr txBox="1"/>
          <p:nvPr/>
        </p:nvSpPr>
        <p:spPr>
          <a:xfrm>
            <a:off x="837675" y="1184450"/>
            <a:ext cx="75999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</a:rPr>
              <a:t>I - </a:t>
            </a:r>
            <a:r>
              <a:rPr b="1" lang="pt-BR">
                <a:solidFill>
                  <a:srgbClr val="073763"/>
                </a:solidFill>
              </a:rPr>
              <a:t>caracterização do empreendimento</a:t>
            </a:r>
            <a:r>
              <a:rPr lang="pt-BR">
                <a:solidFill>
                  <a:srgbClr val="073763"/>
                </a:solidFill>
              </a:rPr>
              <a:t>: identificação, localização, objetivos, e justificativas do empreendimento proposto; </a:t>
            </a:r>
            <a:endParaRPr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</a:rPr>
              <a:t>II - </a:t>
            </a:r>
            <a:r>
              <a:rPr b="1" lang="pt-BR">
                <a:solidFill>
                  <a:srgbClr val="073763"/>
                </a:solidFill>
              </a:rPr>
              <a:t>caracterização da vizinhança</a:t>
            </a:r>
            <a:r>
              <a:rPr lang="pt-BR">
                <a:solidFill>
                  <a:srgbClr val="073763"/>
                </a:solidFill>
              </a:rPr>
              <a:t>: definição e diagnóstico da área de influência do empreendimento, antes da sua implantação; </a:t>
            </a:r>
            <a:endParaRPr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</a:rPr>
              <a:t>III - </a:t>
            </a:r>
            <a:r>
              <a:rPr b="1" lang="pt-BR">
                <a:solidFill>
                  <a:srgbClr val="073763"/>
                </a:solidFill>
              </a:rPr>
              <a:t>caracterização dos impactos</a:t>
            </a:r>
            <a:r>
              <a:rPr lang="pt-BR">
                <a:solidFill>
                  <a:srgbClr val="073763"/>
                </a:solidFill>
              </a:rPr>
              <a:t>: identificação e avaliação dos efeitos positivos e negativos, decorrentes da instalação do empreendimento ou atividades quanto à qualidade de vida da população residente na área e suas proximidades, incluindo a análise, no mínimo, das seguintes questões, conforme art. 37 do Estatuto da Cidade: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97" name="Google Shape;197;p38"/>
          <p:cNvSpPr txBox="1"/>
          <p:nvPr/>
        </p:nvSpPr>
        <p:spPr>
          <a:xfrm>
            <a:off x="1174275" y="3451500"/>
            <a:ext cx="4609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a) Adensamento populacional; 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b) Equipamentos urbanos e comunitários; 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c) Uso e ocupação do solo;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d) Valorização imobiliária; 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f) Ventilação e iluminação;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g) Paisagem urbana e patrimônio natural e cultural.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dff5284306_0_12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b="1" lang="pt-BR">
                <a:solidFill>
                  <a:srgbClr val="3D85C6"/>
                </a:solidFill>
              </a:rPr>
              <a:t>ESTUDO DE IMPACTO DE VIZINHANÇA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203" name="Google Shape;203;g1dff5284306_0_12"/>
          <p:cNvSpPr txBox="1"/>
          <p:nvPr/>
        </p:nvSpPr>
        <p:spPr>
          <a:xfrm>
            <a:off x="725075" y="871300"/>
            <a:ext cx="4729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</a:rPr>
              <a:t>IV – </a:t>
            </a:r>
            <a:r>
              <a:rPr b="1" lang="pt-BR">
                <a:solidFill>
                  <a:srgbClr val="073763"/>
                </a:solidFill>
              </a:rPr>
              <a:t>caracterização das medidas mitigadoras</a:t>
            </a:r>
            <a:r>
              <a:rPr lang="pt-BR">
                <a:solidFill>
                  <a:srgbClr val="073763"/>
                </a:solidFill>
              </a:rPr>
              <a:t>: </a:t>
            </a:r>
            <a:endParaRPr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73763"/>
                </a:solidFill>
              </a:rPr>
              <a:t>proposição de soluções e </a:t>
            </a:r>
            <a:r>
              <a:rPr b="1" i="1" lang="pt-BR">
                <a:solidFill>
                  <a:srgbClr val="660000"/>
                </a:solidFill>
              </a:rPr>
              <a:t>medidas preventivas mitigadoras ou compensatórias </a:t>
            </a:r>
            <a:r>
              <a:rPr lang="pt-BR">
                <a:solidFill>
                  <a:srgbClr val="073763"/>
                </a:solidFill>
              </a:rPr>
              <a:t>quanto aos impactos negativos, bem como potencializadoras dos impactos positivos, causados pelo empreendimento ou atividade a ser implantada, com a justificativa e descrição dos efeitos esperados. </a:t>
            </a:r>
            <a:endParaRPr>
              <a:solidFill>
                <a:srgbClr val="073763"/>
              </a:solidFill>
            </a:endParaRPr>
          </a:p>
        </p:txBody>
      </p:sp>
      <p:pic>
        <p:nvPicPr>
          <p:cNvPr id="204" name="Google Shape;204;g1dff5284306_0_12"/>
          <p:cNvPicPr preferRelativeResize="0"/>
          <p:nvPr/>
        </p:nvPicPr>
        <p:blipFill rotWithShape="1">
          <a:blip r:embed="rId3">
            <a:alphaModFix/>
          </a:blip>
          <a:srcRect b="13155" l="14288" r="0" t="2192"/>
          <a:stretch/>
        </p:blipFill>
        <p:spPr>
          <a:xfrm>
            <a:off x="5783300" y="1824475"/>
            <a:ext cx="3360700" cy="33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ff5284306_0_22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b="1" lang="pt-BR">
                <a:solidFill>
                  <a:srgbClr val="3D85C6"/>
                </a:solidFill>
              </a:rPr>
              <a:t>ESTUDO DE IMPACTO DE VIZINHANÇA</a:t>
            </a:r>
            <a:endParaRPr b="1">
              <a:solidFill>
                <a:srgbClr val="3D85C6"/>
              </a:solidFill>
            </a:endParaRPr>
          </a:p>
        </p:txBody>
      </p:sp>
      <p:grpSp>
        <p:nvGrpSpPr>
          <p:cNvPr id="210" name="Google Shape;210;g1dff5284306_0_22"/>
          <p:cNvGrpSpPr/>
          <p:nvPr/>
        </p:nvGrpSpPr>
        <p:grpSpPr>
          <a:xfrm>
            <a:off x="1164625" y="932000"/>
            <a:ext cx="6736450" cy="3640500"/>
            <a:chOff x="1008025" y="994625"/>
            <a:chExt cx="6736450" cy="3640500"/>
          </a:xfrm>
        </p:grpSpPr>
        <p:sp>
          <p:nvSpPr>
            <p:cNvPr id="211" name="Google Shape;211;g1dff5284306_0_22"/>
            <p:cNvSpPr/>
            <p:nvPr/>
          </p:nvSpPr>
          <p:spPr>
            <a:xfrm>
              <a:off x="4738175" y="994625"/>
              <a:ext cx="3006300" cy="364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g1dff5284306_0_22"/>
            <p:cNvSpPr/>
            <p:nvPr/>
          </p:nvSpPr>
          <p:spPr>
            <a:xfrm>
              <a:off x="1008025" y="994625"/>
              <a:ext cx="3006300" cy="364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3" name="Google Shape;213;g1dff5284306_0_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69400" y="1063250"/>
              <a:ext cx="1795101" cy="1346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g1dff5284306_0_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0611" y="1245175"/>
              <a:ext cx="2321425" cy="635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" name="Google Shape;215;g1dff5284306_0_22"/>
          <p:cNvSpPr txBox="1"/>
          <p:nvPr/>
        </p:nvSpPr>
        <p:spPr>
          <a:xfrm>
            <a:off x="5339225" y="3695175"/>
            <a:ext cx="227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 u="sng">
                <a:solidFill>
                  <a:srgbClr val="056878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https://drive.google.com/file/d/1BLIuvI1PaQOtOrmBTJ-oJiHu87AbJ7sL/view?usp=sharing</a:t>
            </a:r>
            <a:endParaRPr b="1" sz="800">
              <a:solidFill>
                <a:srgbClr val="0568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g1dff5284306_0_22"/>
          <p:cNvSpPr txBox="1"/>
          <p:nvPr/>
        </p:nvSpPr>
        <p:spPr>
          <a:xfrm>
            <a:off x="1538100" y="3745775"/>
            <a:ext cx="227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 u="sng">
                <a:solidFill>
                  <a:srgbClr val="01A65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https://drive.google.com/file/d/1jc_qouqDS9_VYKN_NFxrdYwoRUFppAH-/view?usp=sharing</a:t>
            </a:r>
            <a:endParaRPr b="1" sz="800">
              <a:solidFill>
                <a:srgbClr val="01A6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g1dff5284306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1786" y="2088025"/>
            <a:ext cx="1649025" cy="16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dff5284306_0_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98625" y="2088025"/>
            <a:ext cx="1557600" cy="15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>
            <p:ph type="title"/>
          </p:nvPr>
        </p:nvSpPr>
        <p:spPr>
          <a:xfrm>
            <a:off x="311700" y="150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3D85C6"/>
                </a:solidFill>
              </a:rPr>
              <a:t>PAUTA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15950" y="954275"/>
            <a:ext cx="6868200" cy="37023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 txBox="1"/>
          <p:nvPr>
            <p:ph idx="1" type="body"/>
          </p:nvPr>
        </p:nvSpPr>
        <p:spPr>
          <a:xfrm>
            <a:off x="1734850" y="1047050"/>
            <a:ext cx="5630400" cy="3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Nota Fiscal MEI;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Regulação das calçadas;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arborização;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Votação do texto referente a afastamento </a:t>
            </a: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(art. 137 da Lei Complementar 149/2020);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Apreciação do Estudo de Impacto de Vizinhança da C.C.P.R;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Apreciação do Estudo de Impacto de Vizinhança do MartMinas.</a:t>
            </a:r>
            <a:endParaRPr b="1"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/>
          <p:nvPr>
            <p:ph type="title"/>
          </p:nvPr>
        </p:nvSpPr>
        <p:spPr>
          <a:xfrm>
            <a:off x="1248000" y="1671775"/>
            <a:ext cx="6648000" cy="13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 sz="3900">
                <a:solidFill>
                  <a:srgbClr val="073763"/>
                </a:solidFill>
              </a:rPr>
              <a:t>COMDESP</a:t>
            </a:r>
            <a:endParaRPr b="1" sz="3900">
              <a:solidFill>
                <a:srgbClr val="073763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000">
                <a:solidFill>
                  <a:srgbClr val="073763"/>
                </a:solidFill>
              </a:rPr>
              <a:t>Dúvidas, sugestões e contato:</a:t>
            </a:r>
            <a:endParaRPr sz="2000">
              <a:solidFill>
                <a:srgbClr val="073763"/>
              </a:solidFill>
            </a:endParaRPr>
          </a:p>
        </p:txBody>
      </p:sp>
      <p:sp>
        <p:nvSpPr>
          <p:cNvPr id="224" name="Google Shape;224;p41"/>
          <p:cNvSpPr txBox="1"/>
          <p:nvPr>
            <p:ph idx="1" type="body"/>
          </p:nvPr>
        </p:nvSpPr>
        <p:spPr>
          <a:xfrm>
            <a:off x="2004600" y="2674925"/>
            <a:ext cx="51348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b="1" lang="pt-BR" sz="2080">
                <a:solidFill>
                  <a:srgbClr val="073763"/>
                </a:solidFill>
              </a:rPr>
              <a:t>planejamento@curvelo.mg.gov.br</a:t>
            </a:r>
            <a:endParaRPr b="1" sz="1979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dff5272f09_0_16"/>
          <p:cNvSpPr/>
          <p:nvPr/>
        </p:nvSpPr>
        <p:spPr>
          <a:xfrm>
            <a:off x="1723950" y="1432650"/>
            <a:ext cx="5696100" cy="2484000"/>
          </a:xfrm>
          <a:prstGeom prst="roundRect">
            <a:avLst>
              <a:gd fmla="val 16667" name="adj"/>
            </a:avLst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1dff5272f09_0_16"/>
          <p:cNvSpPr txBox="1"/>
          <p:nvPr>
            <p:ph type="title"/>
          </p:nvPr>
        </p:nvSpPr>
        <p:spPr>
          <a:xfrm>
            <a:off x="2133450" y="1868250"/>
            <a:ext cx="5286600" cy="18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pt-BR" sz="1800">
                <a:solidFill>
                  <a:schemeClr val="lt1"/>
                </a:solidFill>
              </a:rPr>
              <a:t>NOTA FISCAL MEI;</a:t>
            </a:r>
            <a:endParaRPr b="1"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pt-BR" sz="1800">
                <a:solidFill>
                  <a:schemeClr val="lt1"/>
                </a:solidFill>
              </a:rPr>
              <a:t>CALÇADAS;</a:t>
            </a:r>
            <a:endParaRPr b="1"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pt-BR" sz="1800">
                <a:solidFill>
                  <a:schemeClr val="lt1"/>
                </a:solidFill>
              </a:rPr>
              <a:t>PLANO DE ARBORIZAÇÃO.</a:t>
            </a:r>
            <a:endParaRPr sz="14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dff5272f09_0_28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741B47"/>
                </a:solidFill>
              </a:rPr>
              <a:t>NOTA FISCAL ELETRÔNICA - MEI</a:t>
            </a:r>
            <a:endParaRPr b="1">
              <a:solidFill>
                <a:srgbClr val="741B47"/>
              </a:solidFill>
            </a:endParaRPr>
          </a:p>
        </p:txBody>
      </p:sp>
      <p:sp>
        <p:nvSpPr>
          <p:cNvPr id="73" name="Google Shape;73;g1dff5272f09_0_28"/>
          <p:cNvSpPr txBox="1"/>
          <p:nvPr/>
        </p:nvSpPr>
        <p:spPr>
          <a:xfrm>
            <a:off x="405925" y="1689625"/>
            <a:ext cx="4166100" cy="22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73763"/>
                </a:solidFill>
              </a:rPr>
              <a:t>	Art. 26</a:t>
            </a:r>
            <a:r>
              <a:rPr lang="pt-BR" sz="1600">
                <a:solidFill>
                  <a:srgbClr val="073763"/>
                </a:solidFill>
              </a:rPr>
              <a:t>.  As microempresas e empresas de pequeno porte optantes pelo Simples Nacional ficam obrigadas a:</a:t>
            </a:r>
            <a:endParaRPr sz="20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73763"/>
                </a:solidFill>
              </a:rPr>
              <a:t>I - emitir documento fiscal de venda ou prestação de serviço, de acordo com instruções expedidas pelo </a:t>
            </a:r>
            <a:r>
              <a:rPr b="1" lang="pt-BR" sz="1600">
                <a:solidFill>
                  <a:srgbClr val="073763"/>
                </a:solidFill>
              </a:rPr>
              <a:t>Comitê Gestor</a:t>
            </a:r>
            <a:r>
              <a:rPr lang="pt-BR" sz="1600">
                <a:solidFill>
                  <a:srgbClr val="073763"/>
                </a:solidFill>
              </a:rPr>
              <a:t>;</a:t>
            </a:r>
            <a:endParaRPr sz="2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</a:endParaRPr>
          </a:p>
        </p:txBody>
      </p:sp>
      <p:sp>
        <p:nvSpPr>
          <p:cNvPr id="74" name="Google Shape;74;g1dff5272f09_0_28"/>
          <p:cNvSpPr txBox="1"/>
          <p:nvPr/>
        </p:nvSpPr>
        <p:spPr>
          <a:xfrm>
            <a:off x="311700" y="991663"/>
            <a:ext cx="72642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pt-BR" sz="1600">
                <a:solidFill>
                  <a:srgbClr val="073763"/>
                </a:solidFill>
              </a:rPr>
              <a:t>LEI COMPLEMENTAR 126/2006</a:t>
            </a:r>
            <a:r>
              <a:rPr b="1" lang="pt-BR" sz="1600">
                <a:solidFill>
                  <a:srgbClr val="073763"/>
                </a:solidFill>
              </a:rPr>
              <a:t> - </a:t>
            </a:r>
            <a:r>
              <a:rPr b="1" lang="pt-BR" sz="1600">
                <a:solidFill>
                  <a:srgbClr val="073763"/>
                </a:solidFill>
              </a:rPr>
              <a:t>Estatuto da ME e EPP</a:t>
            </a:r>
            <a:endParaRPr b="1" sz="1600">
              <a:solidFill>
                <a:srgbClr val="073763"/>
              </a:solidFill>
            </a:endParaRPr>
          </a:p>
        </p:txBody>
      </p:sp>
      <p:pic>
        <p:nvPicPr>
          <p:cNvPr descr="Interface gráfica do usuário, Texto&#10;&#10;Descrição gerada automaticamente" id="75" name="Google Shape;75;g1dff5272f09_0_28"/>
          <p:cNvPicPr preferRelativeResize="0"/>
          <p:nvPr/>
        </p:nvPicPr>
        <p:blipFill rotWithShape="1">
          <a:blip r:embed="rId3">
            <a:alphaModFix/>
          </a:blip>
          <a:srcRect b="6824" l="13046" r="13618" t="37052"/>
          <a:stretch/>
        </p:blipFill>
        <p:spPr>
          <a:xfrm>
            <a:off x="4874525" y="1933125"/>
            <a:ext cx="3816399" cy="321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dff5272f09_0_37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741B47"/>
                </a:solidFill>
              </a:rPr>
              <a:t>NOTA FISCAL ELETRÔNICA - MEI</a:t>
            </a:r>
            <a:endParaRPr b="1">
              <a:solidFill>
                <a:srgbClr val="741B47"/>
              </a:solidFill>
            </a:endParaRPr>
          </a:p>
        </p:txBody>
      </p:sp>
      <p:sp>
        <p:nvSpPr>
          <p:cNvPr id="81" name="Google Shape;81;g1dff5272f09_0_37"/>
          <p:cNvSpPr txBox="1"/>
          <p:nvPr/>
        </p:nvSpPr>
        <p:spPr>
          <a:xfrm>
            <a:off x="476600" y="1358175"/>
            <a:ext cx="4170300" cy="3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073763"/>
                </a:solidFill>
              </a:rPr>
              <a:t>	Art. 106</a:t>
            </a:r>
            <a:r>
              <a:rPr lang="pt-BR" sz="1200">
                <a:solidFill>
                  <a:srgbClr val="073763"/>
                </a:solidFill>
              </a:rPr>
              <a:t>. (...)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	§ 1º O MEI fica dispensado: (...)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	II - da Declaração Eletrônica de Serviços;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	III - da emissão de documento fiscal eletrônico, quando se referir a operação ou prestação sujeita à incidência de ICMS, exceto se exigida pelo respectivo ente federado e disponibilizado sistema gratuito de emissão, respeitado o disposto no art. 110; e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73763"/>
                </a:solidFill>
              </a:rPr>
              <a:t>	IV - da emissão de outro documento fiscal municipal relativo ao ISS quando, para a mesma operação ou prestação, tenha emitido a </a:t>
            </a:r>
            <a:r>
              <a:rPr b="1" lang="pt-BR" sz="1200">
                <a:solidFill>
                  <a:srgbClr val="073763"/>
                </a:solidFill>
              </a:rPr>
              <a:t>Nota Fiscal de Serviço eletrônica (NFS-e) de padrão nacional de que trata o art. 106-A.</a:t>
            </a:r>
            <a:endParaRPr sz="12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73763"/>
              </a:solidFill>
            </a:endParaRPr>
          </a:p>
        </p:txBody>
      </p:sp>
      <p:sp>
        <p:nvSpPr>
          <p:cNvPr id="82" name="Google Shape;82;g1dff5272f09_0_37"/>
          <p:cNvSpPr txBox="1"/>
          <p:nvPr/>
        </p:nvSpPr>
        <p:spPr>
          <a:xfrm>
            <a:off x="398100" y="930900"/>
            <a:ext cx="83478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lang="pt-BR" sz="1600">
                <a:solidFill>
                  <a:srgbClr val="073763"/>
                </a:solidFill>
              </a:rPr>
              <a:t>RESOLUÇÃO CGSN 169/2022 (altera a Res. 140/18) - Comitê Gestor do Simples Nacional</a:t>
            </a:r>
            <a:endParaRPr sz="1200">
              <a:solidFill>
                <a:srgbClr val="073763"/>
              </a:solidFill>
            </a:endParaRPr>
          </a:p>
        </p:txBody>
      </p:sp>
      <p:pic>
        <p:nvPicPr>
          <p:cNvPr descr="Interface gráfica do usuário, Aplicativo&#10;&#10;Descrição gerada automaticamente" id="83" name="Google Shape;83;g1dff5272f09_0_37"/>
          <p:cNvPicPr preferRelativeResize="0"/>
          <p:nvPr/>
        </p:nvPicPr>
        <p:blipFill rotWithShape="1">
          <a:blip r:embed="rId3">
            <a:alphaModFix/>
          </a:blip>
          <a:srcRect b="6978" l="12738" r="13461" t="36743"/>
          <a:stretch/>
        </p:blipFill>
        <p:spPr>
          <a:xfrm>
            <a:off x="4837475" y="1994950"/>
            <a:ext cx="4004975" cy="314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dff5272f09_0_47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741B47"/>
                </a:solidFill>
              </a:rPr>
              <a:t>MUDANÇAS</a:t>
            </a:r>
            <a:endParaRPr b="1">
              <a:solidFill>
                <a:srgbClr val="741B47"/>
              </a:solidFill>
            </a:endParaRPr>
          </a:p>
        </p:txBody>
      </p:sp>
      <p:sp>
        <p:nvSpPr>
          <p:cNvPr id="89" name="Google Shape;89;g1dff5272f09_0_47"/>
          <p:cNvSpPr txBox="1"/>
          <p:nvPr/>
        </p:nvSpPr>
        <p:spPr>
          <a:xfrm>
            <a:off x="421625" y="910575"/>
            <a:ext cx="4233000" cy="3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73763"/>
                </a:solidFill>
              </a:rPr>
              <a:t>1. A partir de 03/04, obrigatório a emissão através do Portal de Gestão </a:t>
            </a:r>
            <a:r>
              <a:rPr b="1" lang="pt-BR" sz="1300">
                <a:solidFill>
                  <a:srgbClr val="073763"/>
                </a:solidFill>
              </a:rPr>
              <a:t>NFSe</a:t>
            </a:r>
            <a:r>
              <a:rPr lang="pt-BR" sz="1300">
                <a:solidFill>
                  <a:srgbClr val="073763"/>
                </a:solidFill>
              </a:rPr>
              <a:t> do Governo Federal;</a:t>
            </a:r>
            <a:endParaRPr sz="15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3A3A3A"/>
              </a:buClr>
              <a:buSzPts val="1800"/>
              <a:buFont typeface="Arial"/>
              <a:buNone/>
            </a:pPr>
            <a:r>
              <a:t/>
            </a:r>
            <a:endParaRPr sz="13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300">
                <a:solidFill>
                  <a:srgbClr val="073763"/>
                </a:solidFill>
              </a:rPr>
              <a:t>2. Emissor WEB ou app celular;</a:t>
            </a:r>
            <a:endParaRPr sz="15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3A3A3A"/>
              </a:buClr>
              <a:buSzPts val="1800"/>
              <a:buFont typeface="Arial"/>
              <a:buNone/>
            </a:pPr>
            <a:r>
              <a:t/>
            </a:r>
            <a:endParaRPr sz="13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300">
                <a:solidFill>
                  <a:srgbClr val="073763"/>
                </a:solidFill>
              </a:rPr>
              <a:t>3. Cadastro no Emissor de Nota Fiscal Nacional;</a:t>
            </a:r>
            <a:endParaRPr sz="15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3A3A3A"/>
              </a:buClr>
              <a:buSzPts val="1800"/>
              <a:buFont typeface="Arial"/>
              <a:buNone/>
            </a:pPr>
            <a:r>
              <a:t/>
            </a:r>
            <a:endParaRPr sz="13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300">
                <a:solidFill>
                  <a:srgbClr val="073763"/>
                </a:solidFill>
              </a:rPr>
              <a:t>4. Demais contribuintes sem alterações</a:t>
            </a:r>
            <a:endParaRPr b="1" sz="7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73763"/>
              </a:solidFill>
            </a:endParaRPr>
          </a:p>
        </p:txBody>
      </p:sp>
      <p:pic>
        <p:nvPicPr>
          <p:cNvPr descr="Código QR&#10;&#10;Descrição gerada automaticamente" id="90" name="Google Shape;90;g1dff5272f09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8400" y="2602609"/>
            <a:ext cx="2277248" cy="21765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Pessoa posando para foto em frente a computador&#10;&#10;Descrição gerada automaticamente com confiança média" id="91" name="Google Shape;91;g1dff5272f09_0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6224" y="364341"/>
            <a:ext cx="2273427" cy="21765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2" name="Google Shape;92;g1dff5272f09_0_47"/>
          <p:cNvCxnSpPr>
            <a:stCxn id="91" idx="3"/>
            <a:endCxn id="90" idx="3"/>
          </p:cNvCxnSpPr>
          <p:nvPr/>
        </p:nvCxnSpPr>
        <p:spPr>
          <a:xfrm flipH="1">
            <a:off x="6695750" y="1452619"/>
            <a:ext cx="1443900" cy="2238300"/>
          </a:xfrm>
          <a:prstGeom prst="curvedConnector3">
            <a:avLst>
              <a:gd fmla="val -16492" name="adj1"/>
            </a:avLst>
          </a:prstGeom>
          <a:noFill/>
          <a:ln cap="flat" cmpd="sng" w="19050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g1dff5272f09_0_65"/>
          <p:cNvCxnSpPr/>
          <p:nvPr/>
        </p:nvCxnSpPr>
        <p:spPr>
          <a:xfrm flipH="1">
            <a:off x="60900" y="3619288"/>
            <a:ext cx="9083100" cy="9000"/>
          </a:xfrm>
          <a:prstGeom prst="straightConnector1">
            <a:avLst/>
          </a:prstGeom>
          <a:noFill/>
          <a:ln cap="flat" cmpd="sng" w="38100">
            <a:solidFill>
              <a:srgbClr val="05687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Google Shape;98;g1dff5272f09_0_65"/>
          <p:cNvSpPr txBox="1"/>
          <p:nvPr>
            <p:ph type="title"/>
          </p:nvPr>
        </p:nvSpPr>
        <p:spPr>
          <a:xfrm>
            <a:off x="311700" y="15030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pt-BR" sz="2500">
                <a:solidFill>
                  <a:srgbClr val="741B47"/>
                </a:solidFill>
              </a:rPr>
              <a:t>CALÇADAS</a:t>
            </a:r>
            <a:endParaRPr b="1" sz="2500">
              <a:solidFill>
                <a:srgbClr val="741B47"/>
              </a:solidFill>
            </a:endParaRPr>
          </a:p>
        </p:txBody>
      </p:sp>
      <p:sp>
        <p:nvSpPr>
          <p:cNvPr id="99" name="Google Shape;99;g1dff5272f09_0_65"/>
          <p:cNvSpPr txBox="1"/>
          <p:nvPr/>
        </p:nvSpPr>
        <p:spPr>
          <a:xfrm>
            <a:off x="421625" y="1114750"/>
            <a:ext cx="4233000" cy="3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1. Obrigatoriedade de se construir;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2. Padronização;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3. Acessibilidade e obstáculos na via;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4. Canalização de água pluvial;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5. Uso privado.</a:t>
            </a:r>
            <a:endParaRPr sz="15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73763"/>
              </a:solidFill>
            </a:endParaRPr>
          </a:p>
        </p:txBody>
      </p:sp>
      <p:pic>
        <p:nvPicPr>
          <p:cNvPr id="100" name="Google Shape;100;g1dff5272f09_0_65"/>
          <p:cNvPicPr preferRelativeResize="0"/>
          <p:nvPr/>
        </p:nvPicPr>
        <p:blipFill rotWithShape="1">
          <a:blip r:embed="rId3">
            <a:alphaModFix amt="31000"/>
          </a:blip>
          <a:srcRect b="9140" l="0" r="9132" t="0"/>
          <a:stretch/>
        </p:blipFill>
        <p:spPr>
          <a:xfrm>
            <a:off x="2134025" y="0"/>
            <a:ext cx="7009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dff5272f09_0_65"/>
          <p:cNvPicPr preferRelativeResize="0"/>
          <p:nvPr/>
        </p:nvPicPr>
        <p:blipFill rotWithShape="1">
          <a:blip r:embed="rId4">
            <a:alphaModFix/>
          </a:blip>
          <a:srcRect b="0" l="33796" r="0" t="0"/>
          <a:stretch/>
        </p:blipFill>
        <p:spPr>
          <a:xfrm>
            <a:off x="6617900" y="3007975"/>
            <a:ext cx="2286700" cy="1507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2" name="Google Shape;102;g1dff5272f09_0_65"/>
          <p:cNvPicPr preferRelativeResize="0"/>
          <p:nvPr/>
        </p:nvPicPr>
        <p:blipFill rotWithShape="1">
          <a:blip r:embed="rId5">
            <a:alphaModFix/>
          </a:blip>
          <a:srcRect b="0" l="0" r="0" t="13547"/>
          <a:stretch/>
        </p:blipFill>
        <p:spPr>
          <a:xfrm>
            <a:off x="4029864" y="3007975"/>
            <a:ext cx="2250387" cy="1507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g1dff5272f09_0_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5825" y="3007975"/>
            <a:ext cx="1126401" cy="1507748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g1dff5272f09_0_74"/>
          <p:cNvCxnSpPr>
            <a:stCxn id="109" idx="3"/>
          </p:cNvCxnSpPr>
          <p:nvPr/>
        </p:nvCxnSpPr>
        <p:spPr>
          <a:xfrm flipH="1">
            <a:off x="60900" y="3619288"/>
            <a:ext cx="9083100" cy="9000"/>
          </a:xfrm>
          <a:prstGeom prst="straightConnector1">
            <a:avLst/>
          </a:prstGeom>
          <a:noFill/>
          <a:ln cap="flat" cmpd="sng" w="38100">
            <a:solidFill>
              <a:srgbClr val="05687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g1dff5272f09_0_74"/>
          <p:cNvSpPr txBox="1"/>
          <p:nvPr>
            <p:ph type="title"/>
          </p:nvPr>
        </p:nvSpPr>
        <p:spPr>
          <a:xfrm>
            <a:off x="425600" y="18955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pt-BR" sz="2500">
                <a:solidFill>
                  <a:srgbClr val="741B47"/>
                </a:solidFill>
              </a:rPr>
              <a:t>PARKLET</a:t>
            </a:r>
            <a:endParaRPr b="1" sz="2500">
              <a:solidFill>
                <a:srgbClr val="741B47"/>
              </a:solidFill>
            </a:endParaRPr>
          </a:p>
        </p:txBody>
      </p:sp>
      <p:sp>
        <p:nvSpPr>
          <p:cNvPr id="111" name="Google Shape;111;g1dff5272f09_0_74"/>
          <p:cNvSpPr txBox="1"/>
          <p:nvPr/>
        </p:nvSpPr>
        <p:spPr>
          <a:xfrm>
            <a:off x="433475" y="824200"/>
            <a:ext cx="70953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Extensão temporária da calçada, a partir da conversão de área de estacionamento pública para espaço de permanência de pessoas.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1. Estudos de viabilidade;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2. Já testados e aprovados em outras cidades</a:t>
            </a:r>
            <a:endParaRPr sz="15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73763"/>
              </a:solidFill>
            </a:endParaRPr>
          </a:p>
        </p:txBody>
      </p:sp>
      <p:pic>
        <p:nvPicPr>
          <p:cNvPr id="109" name="Google Shape;109;g1dff5272f09_0_74"/>
          <p:cNvPicPr preferRelativeResize="0"/>
          <p:nvPr/>
        </p:nvPicPr>
        <p:blipFill rotWithShape="1">
          <a:blip r:embed="rId3">
            <a:alphaModFix/>
          </a:blip>
          <a:srcRect b="29676" l="0" r="6050" t="0"/>
          <a:stretch/>
        </p:blipFill>
        <p:spPr>
          <a:xfrm>
            <a:off x="5809100" y="2095075"/>
            <a:ext cx="3334900" cy="30484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2000"/>
              </a:srgbClr>
            </a:outerShdw>
          </a:effectLst>
        </p:spPr>
      </p:pic>
      <p:pic>
        <p:nvPicPr>
          <p:cNvPr id="112" name="Google Shape;112;g1dff5272f09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4473" y="2912986"/>
            <a:ext cx="2513350" cy="141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3" name="Google Shape;113;g1dff5272f09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25" y="2912988"/>
            <a:ext cx="2201400" cy="141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g1dff5272f09_0_85"/>
          <p:cNvCxnSpPr/>
          <p:nvPr/>
        </p:nvCxnSpPr>
        <p:spPr>
          <a:xfrm flipH="1">
            <a:off x="60900" y="3422988"/>
            <a:ext cx="9083100" cy="9000"/>
          </a:xfrm>
          <a:prstGeom prst="straightConnector1">
            <a:avLst/>
          </a:prstGeom>
          <a:noFill/>
          <a:ln cap="flat" cmpd="sng" w="38100">
            <a:solidFill>
              <a:srgbClr val="05687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g1dff5272f09_0_85"/>
          <p:cNvSpPr txBox="1"/>
          <p:nvPr>
            <p:ph type="title"/>
          </p:nvPr>
        </p:nvSpPr>
        <p:spPr>
          <a:xfrm>
            <a:off x="433475" y="189550"/>
            <a:ext cx="775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pt-BR" sz="2500">
                <a:solidFill>
                  <a:srgbClr val="741B47"/>
                </a:solidFill>
              </a:rPr>
              <a:t>PLANO DE ARBORIZAÇÃO</a:t>
            </a:r>
            <a:endParaRPr b="1" sz="2500">
              <a:solidFill>
                <a:srgbClr val="741B47"/>
              </a:solidFill>
            </a:endParaRPr>
          </a:p>
        </p:txBody>
      </p:sp>
      <p:sp>
        <p:nvSpPr>
          <p:cNvPr id="120" name="Google Shape;120;g1dff5272f09_0_85"/>
          <p:cNvSpPr txBox="1"/>
          <p:nvPr/>
        </p:nvSpPr>
        <p:spPr>
          <a:xfrm>
            <a:off x="433475" y="824200"/>
            <a:ext cx="70953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073763"/>
                </a:solidFill>
              </a:rPr>
              <a:t>1. Implantação e manejo de árvores;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073763"/>
                </a:solidFill>
              </a:rPr>
              <a:t>2. Amenização de impactos ambientais;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073763"/>
                </a:solidFill>
              </a:rPr>
              <a:t>3. Aspecto cultural, estético e paisagístico;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073763"/>
                </a:solidFill>
              </a:rPr>
              <a:t>4. Prestar informações técnicas;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73763"/>
                </a:solidFill>
              </a:rPr>
              <a:t>5. Aspectos biológicos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073763"/>
                </a:solidFill>
              </a:rPr>
              <a:t> e morfológicos. </a:t>
            </a:r>
            <a:endParaRPr sz="1500">
              <a:solidFill>
                <a:srgbClr val="073763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73763"/>
              </a:solidFill>
            </a:endParaRPr>
          </a:p>
        </p:txBody>
      </p:sp>
      <p:pic>
        <p:nvPicPr>
          <p:cNvPr id="121" name="Google Shape;121;g1dff5272f09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999" y="2686026"/>
            <a:ext cx="1405200" cy="2003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2" name="Google Shape;122;g1dff5272f09_0_85"/>
          <p:cNvPicPr preferRelativeResize="0"/>
          <p:nvPr/>
        </p:nvPicPr>
        <p:blipFill rotWithShape="1">
          <a:blip r:embed="rId4">
            <a:alphaModFix/>
          </a:blip>
          <a:srcRect b="0" l="0" r="0" t="4168"/>
          <a:stretch/>
        </p:blipFill>
        <p:spPr>
          <a:xfrm>
            <a:off x="5050050" y="1618050"/>
            <a:ext cx="3786550" cy="3071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