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embeddedFontLst>
    <p:embeddedFont>
      <p:font typeface="Montserrat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7E956D7-F6E3-4BDE-92AE-7CA92FFF6EB3}">
  <a:tblStyle styleId="{17E956D7-F6E3-4BDE-92AE-7CA92FFF6E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94136DF-1610-43CD-874A-B28CFFAD24D6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0.xml"/><Relationship Id="rId38" Type="http://schemas.openxmlformats.org/officeDocument/2006/relationships/font" Target="fonts/Montserrat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a13273a6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a13273a6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ec40e1f853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ec40e1f853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f0a54d35ac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f0a54d35ac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79243cb8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b79243cb8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efe14298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efe14298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a62f1939d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a62f1939d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f0a54d35ac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f0a54d35ac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f0a54d35ac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f0a54d35a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f0a54d35ac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f0a54d35ac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f0a54d35ac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f0a54d35ac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0a54d35ac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f0a54d35ac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c3e6bcd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c3e6bcd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f0a54d35ac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f0a54d35ac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79243cb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b79243cb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79243cb8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b79243cb8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b79243cb8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b79243cb8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f0a54d35ac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f0a54d35ac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b79243cb8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b79243cb8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b79243cb8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b79243cb8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b79243cb8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b79243cb8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b79243cb8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b79243cb8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ec40e1f853_1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1ec40e1f853_1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fc0f126c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fc0f126c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c41937e16_1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3c41937e16_1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0a54d35a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f0a54d35a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efe14298d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efe14298d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0a54d35a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f0a54d35a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f0a54d35a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f0a54d35a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f2ab8614d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f2ab8614d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f0a54d35a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f0a54d35a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82175" y="4545425"/>
            <a:ext cx="3256800" cy="3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5600">
                <a:solidFill>
                  <a:srgbClr val="0B5394"/>
                </a:solidFill>
              </a:rPr>
              <a:t>08</a:t>
            </a:r>
            <a:r>
              <a:rPr b="1" i="1" lang="pt-BR" sz="5600">
                <a:solidFill>
                  <a:srgbClr val="0B5394"/>
                </a:solidFill>
              </a:rPr>
              <a:t> de fevereiro de 2024</a:t>
            </a:r>
            <a:endParaRPr b="1" i="1" sz="560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/>
          <p:nvPr/>
        </p:nvSpPr>
        <p:spPr>
          <a:xfrm>
            <a:off x="1723950" y="2035500"/>
            <a:ext cx="5696100" cy="10371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type="title"/>
          </p:nvPr>
        </p:nvSpPr>
        <p:spPr>
          <a:xfrm>
            <a:off x="1739550" y="2130900"/>
            <a:ext cx="56649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990"/>
              <a:buNone/>
            </a:pPr>
            <a:r>
              <a:rPr b="1" lang="pt-BR" sz="2140">
                <a:solidFill>
                  <a:schemeClr val="lt1"/>
                </a:solidFill>
              </a:rPr>
              <a:t>ALVARÁ DE CONSTRUÇÃO E APROVAÇÃO DOS LOTEAMENTOS </a:t>
            </a:r>
            <a:endParaRPr b="1" sz="3220">
              <a:solidFill>
                <a:schemeClr val="lt1"/>
              </a:solidFill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4125" y="2520800"/>
            <a:ext cx="2489875" cy="248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459825" y="267025"/>
            <a:ext cx="809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ALVARÁ DE CONSTRUÇÃO </a:t>
            </a:r>
            <a:endParaRPr b="1">
              <a:solidFill>
                <a:srgbClr val="3D85C6"/>
              </a:solidFill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825" y="839725"/>
            <a:ext cx="8352375" cy="399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/>
        </p:nvSpPr>
        <p:spPr>
          <a:xfrm>
            <a:off x="716975" y="1203275"/>
            <a:ext cx="7402200" cy="25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Alvará de construção nos lotes retido até a expedição do alvará de </a:t>
            </a:r>
            <a:r>
              <a:rPr b="1" i="1" lang="pt-BR" sz="1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urbanização</a:t>
            </a:r>
            <a:r>
              <a:rPr b="1" i="1" lang="pt-BR" sz="1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do  loteamento.</a:t>
            </a:r>
            <a:r>
              <a:rPr b="1" i="1" lang="pt-BR" sz="1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1" sz="15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Sendo do interesse do proprietário de um lote dar entrada na análise de seu projeto ainda em fase de urbanização do loteamento, a Prefeitura poderá aceitar o protocolo para a análise, mas não expedirá o respectivo  alvará de construção até que o loteamento tenha sido considerado urbanizado, conforme documento ‘alvará de urbanização’ o ateste.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4"/>
          <p:cNvSpPr txBox="1"/>
          <p:nvPr>
            <p:ph type="title"/>
          </p:nvPr>
        </p:nvSpPr>
        <p:spPr>
          <a:xfrm>
            <a:off x="459825" y="267025"/>
            <a:ext cx="809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ALVARÁ DE CONSTRUÇÃO - RESUMO </a:t>
            </a:r>
            <a:endParaRPr b="1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/>
        </p:nvSpPr>
        <p:spPr>
          <a:xfrm>
            <a:off x="1723950" y="2035500"/>
            <a:ext cx="5696100" cy="10371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5"/>
          <p:cNvSpPr txBox="1"/>
          <p:nvPr>
            <p:ph type="title"/>
          </p:nvPr>
        </p:nvSpPr>
        <p:spPr>
          <a:xfrm>
            <a:off x="1824900" y="2157650"/>
            <a:ext cx="549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lang="pt-BR" sz="2140">
                <a:solidFill>
                  <a:schemeClr val="lt1"/>
                </a:solidFill>
              </a:rPr>
              <a:t>VOTAÇÃO: </a:t>
            </a:r>
            <a:endParaRPr b="1" sz="214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lang="pt-BR" sz="2140">
                <a:solidFill>
                  <a:schemeClr val="lt1"/>
                </a:solidFill>
              </a:rPr>
              <a:t>TESTADA X PROFUNDIDADE</a:t>
            </a:r>
            <a:endParaRPr b="1" sz="2140">
              <a:solidFill>
                <a:schemeClr val="lt1"/>
              </a:solidFill>
            </a:endParaRPr>
          </a:p>
        </p:txBody>
      </p:sp>
      <p:pic>
        <p:nvPicPr>
          <p:cNvPr id="138" name="Google Shape;138;p25"/>
          <p:cNvPicPr preferRelativeResize="0"/>
          <p:nvPr/>
        </p:nvPicPr>
        <p:blipFill rotWithShape="1">
          <a:blip r:embed="rId4">
            <a:alphaModFix/>
          </a:blip>
          <a:srcRect b="0" l="34406" r="26526" t="26378"/>
          <a:stretch/>
        </p:blipFill>
        <p:spPr>
          <a:xfrm>
            <a:off x="436375" y="2926725"/>
            <a:ext cx="1891825" cy="20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459825" y="305850"/>
            <a:ext cx="809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VOTAÇÃO: TESTADA X PROFUNDIDADE</a:t>
            </a:r>
            <a:endParaRPr b="1">
              <a:solidFill>
                <a:srgbClr val="3D85C6"/>
              </a:solidFill>
            </a:endParaRPr>
          </a:p>
        </p:txBody>
      </p:sp>
      <p:grpSp>
        <p:nvGrpSpPr>
          <p:cNvPr id="144" name="Google Shape;144;p26"/>
          <p:cNvGrpSpPr/>
          <p:nvPr/>
        </p:nvGrpSpPr>
        <p:grpSpPr>
          <a:xfrm>
            <a:off x="4682376" y="969475"/>
            <a:ext cx="4077399" cy="2655900"/>
            <a:chOff x="5028151" y="960125"/>
            <a:chExt cx="4077399" cy="2655900"/>
          </a:xfrm>
        </p:grpSpPr>
        <p:pic>
          <p:nvPicPr>
            <p:cNvPr id="145" name="Google Shape;145;p26"/>
            <p:cNvPicPr preferRelativeResize="0"/>
            <p:nvPr/>
          </p:nvPicPr>
          <p:blipFill rotWithShape="1">
            <a:blip r:embed="rId3">
              <a:alphaModFix/>
            </a:blip>
            <a:srcRect b="0" l="5281" r="9524" t="11323"/>
            <a:stretch/>
          </p:blipFill>
          <p:spPr>
            <a:xfrm flipH="1">
              <a:off x="5028151" y="960125"/>
              <a:ext cx="4077399" cy="2655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26"/>
            <p:cNvSpPr txBox="1"/>
            <p:nvPr/>
          </p:nvSpPr>
          <p:spPr>
            <a:xfrm rot="-1720528">
              <a:off x="6524695" y="2139939"/>
              <a:ext cx="2236959" cy="3276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1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PROFUNDIDADE</a:t>
              </a:r>
              <a:endParaRPr b="1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7" name="Google Shape;147;p26"/>
            <p:cNvSpPr txBox="1"/>
            <p:nvPr/>
          </p:nvSpPr>
          <p:spPr>
            <a:xfrm rot="1858504">
              <a:off x="5268717" y="2149140"/>
              <a:ext cx="2868468" cy="323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9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TESTADA</a:t>
              </a:r>
              <a:endParaRPr b="1" sz="1200">
                <a:solidFill>
                  <a:schemeClr val="lt1"/>
                </a:solidFill>
              </a:endParaRPr>
            </a:p>
          </p:txBody>
        </p:sp>
      </p:grpSp>
      <p:sp>
        <p:nvSpPr>
          <p:cNvPr id="148" name="Google Shape;148;p26"/>
          <p:cNvSpPr txBox="1"/>
          <p:nvPr/>
        </p:nvSpPr>
        <p:spPr>
          <a:xfrm>
            <a:off x="716975" y="1203275"/>
            <a:ext cx="3965400" cy="12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i="1" lang="pt-BR" sz="1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TESTADA </a:t>
            </a:r>
            <a:r>
              <a:rPr lang="pt-BR" sz="1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- Linha que separa o logradouro público do lote ou terreno e coincide com o alinhamento existente ou projetado.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6"/>
          <p:cNvSpPr txBox="1"/>
          <p:nvPr/>
        </p:nvSpPr>
        <p:spPr>
          <a:xfrm>
            <a:off x="716975" y="2740000"/>
            <a:ext cx="3836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i="1" lang="pt-BR" sz="1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PROFUNDIDADE</a:t>
            </a:r>
            <a:r>
              <a:rPr b="1" i="1" lang="pt-BR" sz="1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pt-BR" sz="1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É a distância medida entre o alinhamento do lote e uma linha paralela a este, que passa pelo ponto mais distante do lote em relação ao alinhamento.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6"/>
          <p:cNvSpPr/>
          <p:nvPr/>
        </p:nvSpPr>
        <p:spPr>
          <a:xfrm>
            <a:off x="4938175" y="3574574"/>
            <a:ext cx="3434400" cy="1100100"/>
          </a:xfrm>
          <a:prstGeom prst="roundRect">
            <a:avLst>
              <a:gd fmla="val 16667" name="adj"/>
            </a:avLst>
          </a:prstGeom>
          <a:solidFill>
            <a:srgbClr val="056878"/>
          </a:solidFill>
          <a:ln cap="flat" cmpd="sng" w="9525">
            <a:solidFill>
              <a:srgbClr val="0568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51" name="Google Shape;151;p26"/>
          <p:cNvSpPr txBox="1"/>
          <p:nvPr/>
        </p:nvSpPr>
        <p:spPr>
          <a:xfrm>
            <a:off x="4938175" y="3557324"/>
            <a:ext cx="3434400" cy="11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Relação </a:t>
            </a:r>
            <a:endParaRPr b="1" i="1" sz="13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pt-B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TESTADA x PROFUNDIDADE</a:t>
            </a:r>
            <a:endParaRPr b="1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pt-BR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= OU &lt; 5</a:t>
            </a:r>
            <a:endParaRPr b="1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6"/>
          <p:cNvSpPr txBox="1"/>
          <p:nvPr>
            <p:ph type="title"/>
          </p:nvPr>
        </p:nvSpPr>
        <p:spPr>
          <a:xfrm>
            <a:off x="5064825" y="3192400"/>
            <a:ext cx="132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520">
                <a:solidFill>
                  <a:srgbClr val="3D85C6"/>
                </a:solidFill>
              </a:rPr>
              <a:t>ATUAL </a:t>
            </a:r>
            <a:endParaRPr b="1" sz="152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27"/>
          <p:cNvGrpSpPr/>
          <p:nvPr/>
        </p:nvGrpSpPr>
        <p:grpSpPr>
          <a:xfrm>
            <a:off x="5626641" y="674223"/>
            <a:ext cx="3369379" cy="1744663"/>
            <a:chOff x="5582200" y="674250"/>
            <a:chExt cx="3414450" cy="2263150"/>
          </a:xfrm>
        </p:grpSpPr>
        <p:pic>
          <p:nvPicPr>
            <p:cNvPr id="158" name="Google Shape;158;p27"/>
            <p:cNvPicPr preferRelativeResize="0"/>
            <p:nvPr/>
          </p:nvPicPr>
          <p:blipFill rotWithShape="1">
            <a:blip r:embed="rId3">
              <a:alphaModFix/>
            </a:blip>
            <a:srcRect b="0" l="4122" r="0" t="12087"/>
            <a:stretch/>
          </p:blipFill>
          <p:spPr>
            <a:xfrm flipH="1">
              <a:off x="5582200" y="674250"/>
              <a:ext cx="3414450" cy="2263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Google Shape;159;p27"/>
            <p:cNvSpPr txBox="1"/>
            <p:nvPr/>
          </p:nvSpPr>
          <p:spPr>
            <a:xfrm rot="-1937283">
              <a:off x="7003596" y="1672961"/>
              <a:ext cx="1727521" cy="272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8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PROFUNDIDADE</a:t>
              </a:r>
              <a:endParaRPr b="1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0" name="Google Shape;160;p27"/>
            <p:cNvSpPr txBox="1"/>
            <p:nvPr/>
          </p:nvSpPr>
          <p:spPr>
            <a:xfrm rot="2084345">
              <a:off x="6033468" y="1676452"/>
              <a:ext cx="2226940" cy="3568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TESTADA</a:t>
              </a:r>
              <a:endParaRPr b="1" sz="1000">
                <a:solidFill>
                  <a:schemeClr val="lt1"/>
                </a:solidFill>
              </a:endParaRPr>
            </a:p>
          </p:txBody>
        </p:sp>
      </p:grpSp>
      <p:sp>
        <p:nvSpPr>
          <p:cNvPr id="161" name="Google Shape;161;p27"/>
          <p:cNvSpPr txBox="1"/>
          <p:nvPr>
            <p:ph type="title"/>
          </p:nvPr>
        </p:nvSpPr>
        <p:spPr>
          <a:xfrm>
            <a:off x="459825" y="305850"/>
            <a:ext cx="809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VOTAÇÃO: TESTADA X PROFUNDIDADE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731250" y="980075"/>
            <a:ext cx="58449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b="1" lang="pt-BR" sz="1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Relação Testada x Profundidade;</a:t>
            </a:r>
            <a:endParaRPr b="1" sz="15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b="1" lang="pt-BR" sz="1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 possibilidade de desdobro em </a:t>
            </a:r>
            <a:endParaRPr b="1" sz="15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pt-BR" sz="1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loteamentos antigos. </a:t>
            </a:r>
            <a:endParaRPr b="1" sz="15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238" y="2362675"/>
            <a:ext cx="7554474" cy="2146158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4" name="Google Shape;164;p27"/>
          <p:cNvSpPr txBox="1"/>
          <p:nvPr/>
        </p:nvSpPr>
        <p:spPr>
          <a:xfrm>
            <a:off x="731250" y="4508825"/>
            <a:ext cx="6103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b="1" lang="pt-BR" sz="1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LEI COMPLEMENTAR Nº 149, DE 23 DE DEZEMBRO DE 2020.</a:t>
            </a:r>
            <a:endParaRPr b="1" sz="10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347600" y="184275"/>
            <a:ext cx="809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EXEMPLOS</a:t>
            </a:r>
            <a:r>
              <a:rPr b="1" lang="pt-BR">
                <a:solidFill>
                  <a:srgbClr val="3D85C6"/>
                </a:solidFill>
              </a:rPr>
              <a:t>: TESTADA X PROFUNDIDADE</a:t>
            </a:r>
            <a:endParaRPr b="1">
              <a:solidFill>
                <a:srgbClr val="3D85C6"/>
              </a:solidFill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325" y="756975"/>
            <a:ext cx="5629237" cy="414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/>
          <p:nvPr/>
        </p:nvSpPr>
        <p:spPr>
          <a:xfrm>
            <a:off x="3279350" y="2185200"/>
            <a:ext cx="159000" cy="1776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8"/>
          <p:cNvSpPr/>
          <p:nvPr/>
        </p:nvSpPr>
        <p:spPr>
          <a:xfrm>
            <a:off x="4993500" y="2287975"/>
            <a:ext cx="159000" cy="1776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8"/>
          <p:cNvSpPr/>
          <p:nvPr/>
        </p:nvSpPr>
        <p:spPr>
          <a:xfrm>
            <a:off x="6707650" y="2362800"/>
            <a:ext cx="159000" cy="1776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8"/>
          <p:cNvSpPr/>
          <p:nvPr/>
        </p:nvSpPr>
        <p:spPr>
          <a:xfrm>
            <a:off x="5064500" y="4217225"/>
            <a:ext cx="159000" cy="1776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8"/>
          <p:cNvSpPr/>
          <p:nvPr/>
        </p:nvSpPr>
        <p:spPr>
          <a:xfrm>
            <a:off x="3486800" y="4217225"/>
            <a:ext cx="159000" cy="1776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8"/>
          <p:cNvSpPr/>
          <p:nvPr/>
        </p:nvSpPr>
        <p:spPr>
          <a:xfrm>
            <a:off x="7190150" y="4659525"/>
            <a:ext cx="159000" cy="17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b="0" l="0" r="0" t="4406"/>
          <a:stretch/>
        </p:blipFill>
        <p:spPr>
          <a:xfrm>
            <a:off x="292825" y="855975"/>
            <a:ext cx="8633201" cy="370455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/>
          <p:nvPr/>
        </p:nvSpPr>
        <p:spPr>
          <a:xfrm>
            <a:off x="1633450" y="2222625"/>
            <a:ext cx="159000" cy="1776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9"/>
          <p:cNvSpPr/>
          <p:nvPr/>
        </p:nvSpPr>
        <p:spPr>
          <a:xfrm>
            <a:off x="7565250" y="2185200"/>
            <a:ext cx="159000" cy="1776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9"/>
          <p:cNvSpPr/>
          <p:nvPr/>
        </p:nvSpPr>
        <p:spPr>
          <a:xfrm>
            <a:off x="8830525" y="3887150"/>
            <a:ext cx="159000" cy="1776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9"/>
          <p:cNvSpPr/>
          <p:nvPr/>
        </p:nvSpPr>
        <p:spPr>
          <a:xfrm>
            <a:off x="3449400" y="4064750"/>
            <a:ext cx="159000" cy="1776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9"/>
          <p:cNvSpPr/>
          <p:nvPr/>
        </p:nvSpPr>
        <p:spPr>
          <a:xfrm>
            <a:off x="7105975" y="4425725"/>
            <a:ext cx="159000" cy="17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9"/>
          <p:cNvSpPr/>
          <p:nvPr/>
        </p:nvSpPr>
        <p:spPr>
          <a:xfrm>
            <a:off x="1753950" y="4064750"/>
            <a:ext cx="159000" cy="1776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9"/>
          <p:cNvSpPr/>
          <p:nvPr/>
        </p:nvSpPr>
        <p:spPr>
          <a:xfrm>
            <a:off x="5303850" y="4425725"/>
            <a:ext cx="159000" cy="17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9"/>
          <p:cNvSpPr/>
          <p:nvPr/>
        </p:nvSpPr>
        <p:spPr>
          <a:xfrm>
            <a:off x="6064125" y="2400225"/>
            <a:ext cx="159000" cy="17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9"/>
          <p:cNvSpPr/>
          <p:nvPr/>
        </p:nvSpPr>
        <p:spPr>
          <a:xfrm>
            <a:off x="4529925" y="2309475"/>
            <a:ext cx="159000" cy="17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9"/>
          <p:cNvSpPr/>
          <p:nvPr/>
        </p:nvSpPr>
        <p:spPr>
          <a:xfrm>
            <a:off x="3129925" y="2222625"/>
            <a:ext cx="159000" cy="17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9"/>
          <p:cNvSpPr txBox="1"/>
          <p:nvPr>
            <p:ph type="title"/>
          </p:nvPr>
        </p:nvSpPr>
        <p:spPr>
          <a:xfrm>
            <a:off x="347600" y="184275"/>
            <a:ext cx="809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EXEMPLOS: TESTADA X PROFUNDIDADE</a:t>
            </a:r>
            <a:endParaRPr b="1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0"/>
          <p:cNvPicPr preferRelativeResize="0"/>
          <p:nvPr/>
        </p:nvPicPr>
        <p:blipFill rotWithShape="1">
          <a:blip r:embed="rId3">
            <a:alphaModFix/>
          </a:blip>
          <a:srcRect b="12426" l="0" r="0" t="0"/>
          <a:stretch/>
        </p:blipFill>
        <p:spPr>
          <a:xfrm>
            <a:off x="396675" y="756975"/>
            <a:ext cx="8201025" cy="43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0"/>
          <p:cNvSpPr/>
          <p:nvPr/>
        </p:nvSpPr>
        <p:spPr>
          <a:xfrm>
            <a:off x="1912950" y="1960775"/>
            <a:ext cx="159000" cy="1776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0"/>
          <p:cNvSpPr/>
          <p:nvPr/>
        </p:nvSpPr>
        <p:spPr>
          <a:xfrm>
            <a:off x="8537850" y="2016875"/>
            <a:ext cx="159000" cy="1776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0"/>
          <p:cNvSpPr/>
          <p:nvPr/>
        </p:nvSpPr>
        <p:spPr>
          <a:xfrm>
            <a:off x="2172025" y="4850400"/>
            <a:ext cx="159000" cy="1776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0"/>
          <p:cNvSpPr/>
          <p:nvPr/>
        </p:nvSpPr>
        <p:spPr>
          <a:xfrm>
            <a:off x="3374575" y="2138375"/>
            <a:ext cx="159000" cy="1776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0"/>
          <p:cNvSpPr/>
          <p:nvPr/>
        </p:nvSpPr>
        <p:spPr>
          <a:xfrm>
            <a:off x="6868375" y="2905225"/>
            <a:ext cx="159000" cy="17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0"/>
          <p:cNvSpPr/>
          <p:nvPr/>
        </p:nvSpPr>
        <p:spPr>
          <a:xfrm>
            <a:off x="4997500" y="2362800"/>
            <a:ext cx="159000" cy="17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0"/>
          <p:cNvSpPr txBox="1"/>
          <p:nvPr>
            <p:ph type="title"/>
          </p:nvPr>
        </p:nvSpPr>
        <p:spPr>
          <a:xfrm>
            <a:off x="347600" y="184275"/>
            <a:ext cx="809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EXEMPLOS: TESTADA X PROFUNDIDADE</a:t>
            </a:r>
            <a:endParaRPr b="1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>
            <p:ph type="title"/>
          </p:nvPr>
        </p:nvSpPr>
        <p:spPr>
          <a:xfrm>
            <a:off x="459825" y="305850"/>
            <a:ext cx="809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VOTAÇÃO: TESTADA X PROFUNDIDADE</a:t>
            </a:r>
            <a:endParaRPr b="1">
              <a:solidFill>
                <a:srgbClr val="3D85C6"/>
              </a:solidFill>
            </a:endParaRPr>
          </a:p>
        </p:txBody>
      </p:sp>
      <p:grpSp>
        <p:nvGrpSpPr>
          <p:cNvPr id="210" name="Google Shape;210;p31"/>
          <p:cNvGrpSpPr/>
          <p:nvPr/>
        </p:nvGrpSpPr>
        <p:grpSpPr>
          <a:xfrm>
            <a:off x="4673026" y="1670300"/>
            <a:ext cx="4077399" cy="2655900"/>
            <a:chOff x="5028151" y="960125"/>
            <a:chExt cx="4077399" cy="2655900"/>
          </a:xfrm>
        </p:grpSpPr>
        <p:pic>
          <p:nvPicPr>
            <p:cNvPr id="211" name="Google Shape;211;p31"/>
            <p:cNvPicPr preferRelativeResize="0"/>
            <p:nvPr/>
          </p:nvPicPr>
          <p:blipFill rotWithShape="1">
            <a:blip r:embed="rId3">
              <a:alphaModFix/>
            </a:blip>
            <a:srcRect b="0" l="5281" r="9524" t="11323"/>
            <a:stretch/>
          </p:blipFill>
          <p:spPr>
            <a:xfrm flipH="1">
              <a:off x="5028151" y="960125"/>
              <a:ext cx="4077399" cy="2655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31"/>
            <p:cNvSpPr txBox="1"/>
            <p:nvPr/>
          </p:nvSpPr>
          <p:spPr>
            <a:xfrm rot="-1720528">
              <a:off x="6524695" y="2139939"/>
              <a:ext cx="2236959" cy="3276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1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PROFUNDIDADE</a:t>
              </a:r>
              <a:endParaRPr b="1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3" name="Google Shape;213;p31"/>
            <p:cNvSpPr txBox="1"/>
            <p:nvPr/>
          </p:nvSpPr>
          <p:spPr>
            <a:xfrm rot="1858504">
              <a:off x="5268717" y="2149140"/>
              <a:ext cx="2868468" cy="323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9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TESTADA</a:t>
              </a:r>
              <a:endParaRPr b="1" sz="1200">
                <a:solidFill>
                  <a:schemeClr val="lt1"/>
                </a:solidFill>
              </a:endParaRPr>
            </a:p>
          </p:txBody>
        </p:sp>
      </p:grpSp>
      <p:sp>
        <p:nvSpPr>
          <p:cNvPr id="214" name="Google Shape;214;p31"/>
          <p:cNvSpPr/>
          <p:nvPr/>
        </p:nvSpPr>
        <p:spPr>
          <a:xfrm>
            <a:off x="641400" y="1454399"/>
            <a:ext cx="3434400" cy="1100100"/>
          </a:xfrm>
          <a:prstGeom prst="roundRect">
            <a:avLst>
              <a:gd fmla="val 16667" name="adj"/>
            </a:avLst>
          </a:prstGeom>
          <a:solidFill>
            <a:srgbClr val="056878"/>
          </a:solidFill>
          <a:ln cap="flat" cmpd="sng" w="9525">
            <a:solidFill>
              <a:srgbClr val="0568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15" name="Google Shape;215;p31"/>
          <p:cNvSpPr txBox="1"/>
          <p:nvPr/>
        </p:nvSpPr>
        <p:spPr>
          <a:xfrm>
            <a:off x="641400" y="1437149"/>
            <a:ext cx="3434400" cy="11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Relação </a:t>
            </a:r>
            <a:endParaRPr b="1" i="1" sz="13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pt-B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TESTADA x PROFUNDIDADE</a:t>
            </a:r>
            <a:endParaRPr b="1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pt-BR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= OU &lt; 5</a:t>
            </a:r>
            <a:endParaRPr b="1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31"/>
          <p:cNvSpPr txBox="1"/>
          <p:nvPr>
            <p:ph type="title"/>
          </p:nvPr>
        </p:nvSpPr>
        <p:spPr>
          <a:xfrm>
            <a:off x="641400" y="1097600"/>
            <a:ext cx="132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520">
                <a:solidFill>
                  <a:srgbClr val="3D85C6"/>
                </a:solidFill>
              </a:rPr>
              <a:t>ATUAL </a:t>
            </a:r>
            <a:endParaRPr b="1" sz="1520">
              <a:solidFill>
                <a:srgbClr val="3D85C6"/>
              </a:solidFill>
            </a:endParaRPr>
          </a:p>
        </p:txBody>
      </p:sp>
      <p:sp>
        <p:nvSpPr>
          <p:cNvPr id="217" name="Google Shape;217;p31"/>
          <p:cNvSpPr/>
          <p:nvPr/>
        </p:nvSpPr>
        <p:spPr>
          <a:xfrm>
            <a:off x="700300" y="3327549"/>
            <a:ext cx="3434400" cy="1100100"/>
          </a:xfrm>
          <a:prstGeom prst="roundRect">
            <a:avLst>
              <a:gd fmla="val 16667" name="adj"/>
            </a:avLst>
          </a:prstGeom>
          <a:solidFill>
            <a:srgbClr val="056878"/>
          </a:solidFill>
          <a:ln cap="flat" cmpd="sng" w="9525">
            <a:solidFill>
              <a:srgbClr val="0568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18" name="Google Shape;218;p31"/>
          <p:cNvSpPr txBox="1"/>
          <p:nvPr/>
        </p:nvSpPr>
        <p:spPr>
          <a:xfrm>
            <a:off x="700300" y="3310299"/>
            <a:ext cx="3434400" cy="1134600"/>
          </a:xfrm>
          <a:prstGeom prst="rect">
            <a:avLst/>
          </a:prstGeom>
          <a:solidFill>
            <a:srgbClr val="7E043C"/>
          </a:solidFill>
          <a:ln cap="flat" cmpd="sng" w="9525">
            <a:solidFill>
              <a:srgbClr val="7E04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Relação </a:t>
            </a:r>
            <a:endParaRPr b="1" i="1" sz="13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pt-B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TESTADA x PROFUNDIDADE</a:t>
            </a:r>
            <a:endParaRPr b="1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pt-BR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= OU &lt; ?</a:t>
            </a:r>
            <a:endParaRPr b="1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31"/>
          <p:cNvSpPr txBox="1"/>
          <p:nvPr>
            <p:ph type="title"/>
          </p:nvPr>
        </p:nvSpPr>
        <p:spPr>
          <a:xfrm>
            <a:off x="700300" y="2970750"/>
            <a:ext cx="132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520">
                <a:solidFill>
                  <a:srgbClr val="3D85C6"/>
                </a:solidFill>
              </a:rPr>
              <a:t>PROPOSTA</a:t>
            </a:r>
            <a:endParaRPr b="1" sz="1520">
              <a:solidFill>
                <a:srgbClr val="3D85C6"/>
              </a:solidFill>
            </a:endParaRPr>
          </a:p>
        </p:txBody>
      </p:sp>
      <p:sp>
        <p:nvSpPr>
          <p:cNvPr id="220" name="Google Shape;220;p31"/>
          <p:cNvSpPr txBox="1"/>
          <p:nvPr/>
        </p:nvSpPr>
        <p:spPr>
          <a:xfrm>
            <a:off x="3869275" y="4574825"/>
            <a:ext cx="52368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2"/>
                </a:solidFill>
              </a:rPr>
              <a:t>A solução não será flexibilizar o atual, mas sim acolher as excepcionalidades.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21" name="Google Shape;221;p31"/>
          <p:cNvSpPr/>
          <p:nvPr/>
        </p:nvSpPr>
        <p:spPr>
          <a:xfrm rot="5099091">
            <a:off x="4256285" y="4254562"/>
            <a:ext cx="295130" cy="318624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150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PAUTA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1474050" y="954275"/>
            <a:ext cx="6195900" cy="32922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921650" y="1541850"/>
            <a:ext cx="5300700" cy="20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AutoNum type="arabicPeriod"/>
            </a:pPr>
            <a:r>
              <a:rPr b="1" lang="pt-BR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Consolidação das atividades do COMDESP, especificando debates, projetos e leis;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AutoNum type="arabicPeriod"/>
            </a:pPr>
            <a:r>
              <a:rPr b="1" lang="pt-BR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Alvará de construção e aprovação do Loteamento; 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AutoNum type="arabicPeriod"/>
            </a:pPr>
            <a:r>
              <a:rPr b="1" lang="pt-BR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Relação entre testada e profundidade (alteração no art. 67 da LPUOS).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AutoNum type="arabicPeriod"/>
            </a:pPr>
            <a:r>
              <a:rPr b="1" lang="pt-BR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Instrumentos Urbanísticos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/>
          <p:nvPr/>
        </p:nvSpPr>
        <p:spPr>
          <a:xfrm>
            <a:off x="325550" y="2035500"/>
            <a:ext cx="8474700" cy="10371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2"/>
          <p:cNvSpPr txBox="1"/>
          <p:nvPr>
            <p:ph type="title"/>
          </p:nvPr>
        </p:nvSpPr>
        <p:spPr>
          <a:xfrm>
            <a:off x="325550" y="2320200"/>
            <a:ext cx="84747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990"/>
              <a:buNone/>
            </a:pPr>
            <a:r>
              <a:rPr b="1" lang="pt-BR" sz="2040">
                <a:solidFill>
                  <a:schemeClr val="lt1"/>
                </a:solidFill>
              </a:rPr>
              <a:t>PARÂMETROS URBANÍSTICOS DE USO E OCUPAÇÃO DO SOLO</a:t>
            </a:r>
            <a:endParaRPr b="1" sz="312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/>
          <p:nvPr>
            <p:ph type="title"/>
          </p:nvPr>
        </p:nvSpPr>
        <p:spPr>
          <a:xfrm>
            <a:off x="459825" y="305850"/>
            <a:ext cx="809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CASO CONCRETO</a:t>
            </a:r>
            <a:endParaRPr b="1">
              <a:solidFill>
                <a:srgbClr val="3D85C6"/>
              </a:solidFill>
            </a:endParaRPr>
          </a:p>
        </p:txBody>
      </p:sp>
      <p:pic>
        <p:nvPicPr>
          <p:cNvPr id="233" name="Google Shape;23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825" y="792225"/>
            <a:ext cx="35814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6013" y="1491475"/>
            <a:ext cx="5284925" cy="26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pt-BR">
                <a:solidFill>
                  <a:srgbClr val="3D85C6"/>
                </a:solidFill>
              </a:rPr>
              <a:t>CASO CONCRETO</a:t>
            </a:r>
            <a:endParaRPr/>
          </a:p>
        </p:txBody>
      </p:sp>
      <p:pic>
        <p:nvPicPr>
          <p:cNvPr id="240" name="Google Shape;2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263" y="1730250"/>
            <a:ext cx="5019475" cy="192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363" y="801200"/>
            <a:ext cx="5854325" cy="324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/>
          <p:nvPr>
            <p:ph type="title"/>
          </p:nvPr>
        </p:nvSpPr>
        <p:spPr>
          <a:xfrm>
            <a:off x="459825" y="305850"/>
            <a:ext cx="809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COEFICIENTE DE APROVEITAMENTO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731250" y="1073300"/>
            <a:ext cx="5844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2" name="Google Shape;25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8700" y="878550"/>
            <a:ext cx="5459549" cy="411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pt-BR">
                <a:solidFill>
                  <a:srgbClr val="3D85C6"/>
                </a:solidFill>
              </a:rPr>
              <a:t>OUTORGA ONEROSA DO DIREITO DE CONSTRUIR</a:t>
            </a:r>
            <a:endParaRPr/>
          </a:p>
        </p:txBody>
      </p:sp>
      <p:pic>
        <p:nvPicPr>
          <p:cNvPr id="258" name="Google Shape;25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925" y="1147950"/>
            <a:ext cx="7750150" cy="242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9375" y="3233797"/>
            <a:ext cx="3705225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1509"/>
              <a:buFont typeface="Arial"/>
              <a:buNone/>
            </a:pPr>
            <a:r>
              <a:rPr b="1" lang="pt-BR" sz="2650">
                <a:solidFill>
                  <a:schemeClr val="accent1"/>
                </a:solidFill>
              </a:rPr>
              <a:t>OCP Total = (PCA/CA Básico) x VT X FC X FR</a:t>
            </a:r>
            <a:endParaRPr sz="265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</p:txBody>
      </p:sp>
      <p:sp>
        <p:nvSpPr>
          <p:cNvPr id="265" name="Google Shape;26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2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CP Total:</a:t>
            </a:r>
            <a:r>
              <a:rPr lang="pt-BR" sz="1502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502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VALOR (EM REAIS) DA CONTRAPARTIDA TOTAL.</a:t>
            </a:r>
            <a:endParaRPr sz="1502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193"/>
              <a:buFont typeface="Arial"/>
              <a:buNone/>
            </a:pPr>
            <a:r>
              <a:t/>
            </a:r>
            <a:endParaRPr sz="1502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2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PCA: </a:t>
            </a:r>
            <a:r>
              <a:rPr lang="pt-BR" sz="1502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POTENCIAL CONSTRUTIVO ADICIONAL (EM METROS QUADRADOS). </a:t>
            </a:r>
            <a:endParaRPr sz="1502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193"/>
              <a:buFont typeface="Arial"/>
              <a:buNone/>
            </a:pPr>
            <a:r>
              <a:t/>
            </a:r>
            <a:endParaRPr sz="1502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2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CA Básico</a:t>
            </a:r>
            <a:r>
              <a:rPr lang="pt-BR" sz="1502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: COEFICIENTE DE APROVEITAMENTO BÁSICO.</a:t>
            </a:r>
            <a:endParaRPr sz="1502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2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2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VT:</a:t>
            </a:r>
            <a:r>
              <a:rPr lang="pt-BR" sz="1502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VALOR (EM REAIS) DO METRO QUADRADO DO TERRENO.</a:t>
            </a:r>
            <a:endParaRPr sz="1502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193"/>
              <a:buFont typeface="Arial"/>
              <a:buNone/>
            </a:pPr>
            <a:r>
              <a:t/>
            </a:r>
            <a:endParaRPr sz="1502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2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FC:</a:t>
            </a:r>
            <a:r>
              <a:rPr lang="pt-BR" sz="1502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FATOR DE CORREÇÃO DO VALOR</a:t>
            </a:r>
            <a:endParaRPr sz="1502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2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2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FR:</a:t>
            </a:r>
            <a:r>
              <a:rPr lang="pt-BR" sz="1502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FATOR REDUÇÃO NO TEMPO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TRANSFERÊNCIA</a:t>
            </a:r>
            <a:r>
              <a:rPr b="1" lang="pt-BR">
                <a:solidFill>
                  <a:srgbClr val="3D85C6"/>
                </a:solidFill>
              </a:rPr>
              <a:t> DO DIREITO DE CONSTRUIR</a:t>
            </a:r>
            <a:endParaRPr/>
          </a:p>
        </p:txBody>
      </p:sp>
      <p:pic>
        <p:nvPicPr>
          <p:cNvPr id="271" name="Google Shape;27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000" y="1240563"/>
            <a:ext cx="5125999" cy="31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PREVISÃO LEGAL</a:t>
            </a:r>
            <a:endParaRPr/>
          </a:p>
        </p:txBody>
      </p:sp>
      <p:pic>
        <p:nvPicPr>
          <p:cNvPr id="277" name="Google Shape;27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325" y="2929875"/>
            <a:ext cx="37338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075" y="1178775"/>
            <a:ext cx="3829050" cy="182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40"/>
          <p:cNvCxnSpPr/>
          <p:nvPr/>
        </p:nvCxnSpPr>
        <p:spPr>
          <a:xfrm>
            <a:off x="4156050" y="736800"/>
            <a:ext cx="7200" cy="366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0" name="Google Shape;28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9125" y="1178775"/>
            <a:ext cx="470535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0075" y="2765425"/>
            <a:ext cx="3782225" cy="6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1"/>
          <p:cNvPicPr preferRelativeResize="0"/>
          <p:nvPr/>
        </p:nvPicPr>
        <p:blipFill rotWithShape="1">
          <a:blip r:embed="rId3">
            <a:alphaModFix/>
          </a:blip>
          <a:srcRect b="30786" l="0" r="0" t="0"/>
          <a:stretch/>
        </p:blipFill>
        <p:spPr>
          <a:xfrm>
            <a:off x="242400" y="78825"/>
            <a:ext cx="5177252" cy="50646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87" name="Google Shape;287;p41"/>
          <p:cNvPicPr preferRelativeResize="0"/>
          <p:nvPr/>
        </p:nvPicPr>
        <p:blipFill rotWithShape="1">
          <a:blip r:embed="rId3">
            <a:alphaModFix/>
          </a:blip>
          <a:srcRect b="2379" l="48058" r="27654" t="76299"/>
          <a:stretch/>
        </p:blipFill>
        <p:spPr>
          <a:xfrm>
            <a:off x="5775350" y="1427700"/>
            <a:ext cx="2909349" cy="36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1"/>
          <p:cNvPicPr preferRelativeResize="0"/>
          <p:nvPr/>
        </p:nvPicPr>
        <p:blipFill rotWithShape="1">
          <a:blip r:embed="rId3">
            <a:alphaModFix/>
          </a:blip>
          <a:srcRect b="8294" l="73249" r="2177" t="75716"/>
          <a:stretch/>
        </p:blipFill>
        <p:spPr>
          <a:xfrm>
            <a:off x="7416425" y="140275"/>
            <a:ext cx="1618475" cy="14883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1225725" y="861950"/>
            <a:ext cx="62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2000"/>
              <a:buChar char="●"/>
            </a:pPr>
            <a:r>
              <a:rPr b="1" lang="pt-BR" sz="2000">
                <a:solidFill>
                  <a:srgbClr val="073763"/>
                </a:solidFill>
              </a:rPr>
              <a:t>Próxima reunião 29 de fevereiro</a:t>
            </a:r>
            <a:r>
              <a:rPr b="1" lang="pt-BR" sz="2000">
                <a:solidFill>
                  <a:srgbClr val="073763"/>
                </a:solidFill>
              </a:rPr>
              <a:t> de 2024;</a:t>
            </a:r>
            <a:endParaRPr b="1" sz="2000">
              <a:solidFill>
                <a:srgbClr val="073763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6253200" y="2507250"/>
            <a:ext cx="2168750" cy="21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34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INFORMES INICIAIS</a:t>
            </a:r>
            <a:r>
              <a:rPr b="1" lang="pt-BR">
                <a:solidFill>
                  <a:srgbClr val="3D85C6"/>
                </a:solidFill>
              </a:rPr>
              <a:t> </a:t>
            </a:r>
            <a:endParaRPr b="1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 txBox="1"/>
          <p:nvPr>
            <p:ph type="title"/>
          </p:nvPr>
        </p:nvSpPr>
        <p:spPr>
          <a:xfrm>
            <a:off x="1248000" y="1857200"/>
            <a:ext cx="6648000" cy="13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COMDESP</a:t>
            </a:r>
            <a:endParaRPr b="1" sz="360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Dúvidas, sugestões e contato:</a:t>
            </a:r>
            <a:endParaRPr sz="170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42"/>
          <p:cNvSpPr txBox="1"/>
          <p:nvPr>
            <p:ph idx="1" type="body"/>
          </p:nvPr>
        </p:nvSpPr>
        <p:spPr>
          <a:xfrm>
            <a:off x="2067500" y="2747150"/>
            <a:ext cx="5134800" cy="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b="1" lang="pt-BR" sz="1779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planejamento@curvelo.mg.gov.br</a:t>
            </a:r>
            <a:endParaRPr b="1" sz="1679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1723950" y="2035500"/>
            <a:ext cx="5696100" cy="10371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1824900" y="2285400"/>
            <a:ext cx="549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lang="pt-BR" sz="2140">
                <a:solidFill>
                  <a:schemeClr val="lt1"/>
                </a:solidFill>
              </a:rPr>
              <a:t>BALANÇO 2023</a:t>
            </a:r>
            <a:endParaRPr b="1" sz="322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459825" y="1140400"/>
            <a:ext cx="3891000" cy="3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Permeabilidade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Afastamentos laterais e fundo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Baixo Impacto sem incômodo e medidas mitigadoras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Regularização de Edificações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Plano Municipal de Arborização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Padronização de calçadas/passeios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Comissão de Avaliação dos Loteamentos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Tecnologia 5G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Nota Fiscal - MEI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Conferência Municipal de Política Urbana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Termo de Compromisso de Loteamento (nova versão)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4231125" y="399525"/>
            <a:ext cx="4326000" cy="49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Afastamento frontal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Mercado de Carbono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Alvará Autodeclaratório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Regulamentação de baixo impacto sem incômodo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Demandas externas sobre Loteamentos (CREA), e habitação em área de ZEP (zona econômica de porte)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Estudo de Impacto de Vizinhança da C.C.P.R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Estudo de Impacto de Vizinhança do </a:t>
            </a: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Mart Minas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Utilização de  </a:t>
            </a: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Contêineres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Ecopontos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Fundo Municipal para manutenção de loteamentos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Programa Redesim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Regulamentação de </a:t>
            </a: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contêineres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ZEIS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ZEP - Zona Econômica de Porte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7"/>
          <p:cNvSpPr txBox="1"/>
          <p:nvPr>
            <p:ph type="title"/>
          </p:nvPr>
        </p:nvSpPr>
        <p:spPr>
          <a:xfrm>
            <a:off x="459825" y="348125"/>
            <a:ext cx="809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BALANÇO 2023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82" name="Google Shape;82;p17"/>
          <p:cNvSpPr txBox="1"/>
          <p:nvPr>
            <p:ph type="title"/>
          </p:nvPr>
        </p:nvSpPr>
        <p:spPr>
          <a:xfrm>
            <a:off x="459825" y="679100"/>
            <a:ext cx="319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020">
                <a:solidFill>
                  <a:srgbClr val="3D85C6"/>
                </a:solidFill>
              </a:rPr>
              <a:t>Principais Pautas</a:t>
            </a:r>
            <a:endParaRPr b="1" sz="202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459825" y="236100"/>
            <a:ext cx="809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TOTAL DE REUNIÕES</a:t>
            </a:r>
            <a:endParaRPr b="1">
              <a:solidFill>
                <a:srgbClr val="3D85C6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9501" y="923225"/>
            <a:ext cx="4985000" cy="20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549525" y="2842925"/>
            <a:ext cx="79179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Em 2022</a:t>
            </a:r>
            <a:r>
              <a:rPr lang="pt-B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 reuniões ordinárias e 01 reunião extraordinária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 </a:t>
            </a:r>
            <a:r>
              <a:rPr lang="pt-BR" sz="1300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Conferência</a:t>
            </a:r>
            <a:r>
              <a:rPr lang="pt-B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Municipal de Política Urbana 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 </a:t>
            </a:r>
            <a:r>
              <a:rPr lang="pt-BR" sz="1300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Audiência</a:t>
            </a:r>
            <a:r>
              <a:rPr lang="pt-B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Pública de Política Urbana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Em 2023:</a:t>
            </a:r>
            <a:r>
              <a:rPr lang="pt-B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07 reuniões ordinárias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 </a:t>
            </a:r>
            <a:r>
              <a:rPr lang="pt-BR" sz="1300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Conferência</a:t>
            </a:r>
            <a:r>
              <a:rPr lang="pt-B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Municipal de Política Urbana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0" name="Google Shape;90;p18"/>
          <p:cNvGraphicFramePr/>
          <p:nvPr/>
        </p:nvGraphicFramePr>
        <p:xfrm>
          <a:off x="4740425" y="363405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{17E956D7-F6E3-4BDE-92AE-7CA92FFF6EB3}</a:tableStyleId>
              </a:tblPr>
              <a:tblGrid>
                <a:gridCol w="1568725"/>
                <a:gridCol w="829950"/>
                <a:gridCol w="1455450"/>
              </a:tblGrid>
              <a:tr h="230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PERÍODO</a:t>
                      </a:r>
                      <a:endParaRPr b="1"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Nºs</a:t>
                      </a:r>
                      <a:endParaRPr b="1"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P.A  APRECIADOS</a:t>
                      </a:r>
                      <a:endParaRPr b="1"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P/ COMDESP</a:t>
                      </a:r>
                      <a:endParaRPr b="1"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3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pt-BR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2021/2022/2023</a:t>
                      </a:r>
                      <a:endParaRPr b="1" i="1"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</a:t>
                      </a:r>
                      <a:endParaRPr b="1"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459825" y="236100"/>
            <a:ext cx="809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PROJETOS SUGERIDOS PELO COMDESP</a:t>
            </a:r>
            <a:endParaRPr b="1">
              <a:solidFill>
                <a:srgbClr val="3D85C6"/>
              </a:solidFill>
            </a:endParaRPr>
          </a:p>
        </p:txBody>
      </p:sp>
      <p:graphicFrame>
        <p:nvGraphicFramePr>
          <p:cNvPr id="96" name="Google Shape;96;p19"/>
          <p:cNvGraphicFramePr/>
          <p:nvPr/>
        </p:nvGraphicFramePr>
        <p:xfrm>
          <a:off x="5161250" y="154860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{17E956D7-F6E3-4BDE-92AE-7CA92FFF6EB3}</a:tableStyleId>
              </a:tblPr>
              <a:tblGrid>
                <a:gridCol w="1470400"/>
                <a:gridCol w="1011725"/>
                <a:gridCol w="1130425"/>
              </a:tblGrid>
              <a:tr h="230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PERÍODO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PROJETOS SUGERIDOS 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LEIS </a:t>
                      </a: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ORIUNDAS</a:t>
                      </a: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23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2021/2022/2023</a:t>
                      </a:r>
                      <a:endParaRPr b="1" i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99" y="1051050"/>
            <a:ext cx="4400000" cy="1960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8" name="Google Shape;98;p19"/>
          <p:cNvGraphicFramePr/>
          <p:nvPr/>
        </p:nvGraphicFramePr>
        <p:xfrm>
          <a:off x="1265425" y="325370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{17E956D7-F6E3-4BDE-92AE-7CA92FFF6EB3}</a:tableStyleId>
              </a:tblPr>
              <a:tblGrid>
                <a:gridCol w="1762675"/>
                <a:gridCol w="2243625"/>
                <a:gridCol w="273225"/>
                <a:gridCol w="2333625"/>
              </a:tblGrid>
              <a:tr h="350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LEGISLAÇÃO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Nº DE LEIS   POR 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NORMA JURÍDICA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Nº DE ALTERAÇÕES POR LEIS APROVADAS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</a:tr>
              <a:tr h="18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LC 135/2019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18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LC 149/2020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76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18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LC 152/2021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149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18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2021/2022/2023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239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4925" marB="34925" marR="34925" marL="3175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459825" y="236100"/>
            <a:ext cx="809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ALTERAÇÕES DAS LEIS</a:t>
            </a:r>
            <a:endParaRPr b="1">
              <a:solidFill>
                <a:srgbClr val="3D85C6"/>
              </a:solidFill>
            </a:endParaRPr>
          </a:p>
        </p:txBody>
      </p:sp>
      <p:graphicFrame>
        <p:nvGraphicFramePr>
          <p:cNvPr id="104" name="Google Shape;104;p20"/>
          <p:cNvGraphicFramePr/>
          <p:nvPr/>
        </p:nvGraphicFramePr>
        <p:xfrm>
          <a:off x="684575" y="107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{294136DF-1610-43CD-874A-B28CFFAD24D6}</a:tableStyleId>
              </a:tblPr>
              <a:tblGrid>
                <a:gridCol w="1645225"/>
                <a:gridCol w="4070725"/>
                <a:gridCol w="447525"/>
                <a:gridCol w="1611350"/>
              </a:tblGrid>
              <a:tr h="336875">
                <a:tc gridSpan="4"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LEI COMPLEMENTAR Nº 152/2021 - Código de Obras e Edificações</a:t>
                      </a:r>
                      <a:endParaRPr b="1"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6878"/>
                    </a:solidFill>
                  </a:tcPr>
                </a:tc>
                <a:tc rowSpan="2" hMerge="1"/>
                <a:tc rowSpan="2" hMerge="1"/>
                <a:tc rowSpan="2" hMerge="1"/>
              </a:tr>
              <a:tr h="100000">
                <a:tc gridSpan="4" vMerge="1"/>
                <a:tc hMerge="1" vMerge="1"/>
                <a:tc hMerge="1" vMerge="1"/>
                <a:tc hMerge="1" vMerge="1"/>
              </a:tr>
              <a:tr h="449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Nº DE ALTERAÇÕES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TIPO DE ALTERAÇÕES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Nº DE ALTERAÇÕES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</a:tr>
              <a:tr h="1528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LC nº 193/2023 - Revalidação de Alvará de Construção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LM nº 3654/2023 - Estabelece critérios para regulamentação de edificações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nos termos do § 3º, art. 48 da LC 152/2021.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DM nº 5613/2023 - Regulamento a LM 3654/203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05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85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7645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DE ALTERAÇÕES</a:t>
                      </a:r>
                      <a:endParaRPr b="1"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6878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113</a:t>
                      </a:r>
                      <a:endParaRPr b="1"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56878"/>
                    </a:solidFill>
                  </a:tcPr>
                </a:tc>
                <a:tc hMerge="1"/>
              </a:tr>
            </a:tbl>
          </a:graphicData>
        </a:graphic>
      </p:graphicFrame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b="17778" l="0" r="0" t="25403"/>
          <a:stretch/>
        </p:blipFill>
        <p:spPr>
          <a:xfrm>
            <a:off x="5112425" y="3417225"/>
            <a:ext cx="2571750" cy="146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459825" y="236100"/>
            <a:ext cx="809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ALTERAÇÕES DAS LEIS</a:t>
            </a:r>
            <a:endParaRPr b="1">
              <a:solidFill>
                <a:srgbClr val="3D85C6"/>
              </a:solidFill>
            </a:endParaRPr>
          </a:p>
        </p:txBody>
      </p:sp>
      <p:graphicFrame>
        <p:nvGraphicFramePr>
          <p:cNvPr id="111" name="Google Shape;111;p21"/>
          <p:cNvGraphicFramePr/>
          <p:nvPr/>
        </p:nvGraphicFramePr>
        <p:xfrm>
          <a:off x="815475" y="102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{294136DF-1610-43CD-874A-B28CFFAD24D6}</a:tableStyleId>
              </a:tblPr>
              <a:tblGrid>
                <a:gridCol w="1165650"/>
                <a:gridCol w="4351725"/>
                <a:gridCol w="408850"/>
                <a:gridCol w="1549350"/>
              </a:tblGrid>
              <a:tr h="308875">
                <a:tc gridSpan="4"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LEI COMPLEMENTAR Nº 149/2020 - Parcelamento, Uso e Ocupação do Solo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043C"/>
                    </a:solidFill>
                  </a:tcPr>
                </a:tc>
                <a:tc rowSpan="2" hMerge="1"/>
                <a:tc rowSpan="2" hMerge="1"/>
                <a:tc rowSpan="2" hMerge="1"/>
              </a:tr>
              <a:tr h="102325">
                <a:tc gridSpan="4" vMerge="1"/>
                <a:tc hMerge="1" vMerge="1"/>
                <a:tc hMerge="1" vMerge="1"/>
                <a:tc hMerge="1" vMerge="1"/>
              </a:tr>
              <a:tr h="389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Nº DE ALTERAÇÕES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TIPO DE ALTERAÇÕES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Nº DE ALTERAÇÕES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636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LC 187/2023 - Critérios de aplicação de taxa de permeabilidade/ aprovação do uso de pavimento permeável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LC 188/2023 - Afastamento mínimo para edificações com altura superior a 12m, admissão de afastamento de 1,50m em uma das divisas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LC 197/2023 - Institui a Comissão de Fiscalização de Parcelamentos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03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143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DE ALTERAÇÕES</a:t>
                      </a:r>
                      <a:endParaRPr b="1"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043C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043C"/>
                    </a:solidFill>
                  </a:tcPr>
                </a:tc>
                <a:tc hMerge="1"/>
              </a:tr>
            </a:tbl>
          </a:graphicData>
        </a:graphic>
      </p:graphicFrame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1950" y="3333000"/>
            <a:ext cx="1709500" cy="17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