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</p:sldIdLst>
  <p:sldSz cy="5143500" cx="9144000"/>
  <p:notesSz cx="6858000" cy="9144000"/>
  <p:embeddedFontLst>
    <p:embeddedFont>
      <p:font typeface="Montserrat"/>
      <p:regular r:id="rId37"/>
      <p:bold r:id="rId38"/>
      <p:italic r:id="rId39"/>
      <p:boldItalic r:id="rId4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Montserrat-boldItalic.fnt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font" Target="fonts/Montserrat-regular.fntdata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font" Target="fonts/Montserrat-italic.fntdata"/><Relationship Id="rId16" Type="http://schemas.openxmlformats.org/officeDocument/2006/relationships/slide" Target="slides/slide11.xml"/><Relationship Id="rId38" Type="http://schemas.openxmlformats.org/officeDocument/2006/relationships/font" Target="fonts/Montserrat-bold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5a13273a60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5a13273a60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c6f8d1cf73_1_2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2c6f8d1cf73_1_2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c6f8d1cf73_1_2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2c6f8d1cf73_1_2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c6f8d1cf73_1_2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2c6f8d1cf73_1_2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c6f8d1cf73_1_2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2c6f8d1cf73_1_2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c6f8d1cf73_1_2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2c6f8d1cf73_1_2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1f7edf70eb8_0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1f7edf70eb8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1f7edf70eb8_0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1f7edf70eb8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1f4ef8df058_4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1f4ef8df058_4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1f7edf70eb8_0_1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1f7edf70eb8_0_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1f7edf70eb8_0_1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1f7edf70eb8_0_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13c3e6bcdf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13c3e6bcdf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1f7edf70eb8_0_1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1f7edf70eb8_0_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1f7edf70eb8_0_1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1f7edf70eb8_0_1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1f4ef8df058_2_2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1f4ef8df058_2_2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1f4ef8df058_2_2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1f4ef8df058_2_2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1f4ef8df058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1f4ef8df058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1f4ef8df058_2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1f4ef8df058_2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1f4f645e62b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1f4f645e62b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1f7edf70eb8_0_1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1f7edf70eb8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1f7edf70eb8_0_1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1f7edf70eb8_0_1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1f7edf70eb8_0_1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1f7edf70eb8_0_1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13fc0f126c5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13fc0f126c5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1ec40e1f853_1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0" name="Google Shape;330;g1ec40e1f853_1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13c41937e16_1_2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13c41937e16_1_2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1f0a54d35ac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1f0a54d35ac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c6f8d1cf73_1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2c6f8d1cf73_1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1f7edf70eb8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1f7edf70eb8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1f7edf70eb8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1f7edf70eb8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c6f8d1cf73_1_1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2c6f8d1cf73_1_1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1f7edf70eb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1f7edf70eb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6.png"/><Relationship Id="rId4" Type="http://schemas.openxmlformats.org/officeDocument/2006/relationships/image" Target="../media/image3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4.png"/><Relationship Id="rId4" Type="http://schemas.openxmlformats.org/officeDocument/2006/relationships/image" Target="../media/image39.png"/><Relationship Id="rId5" Type="http://schemas.openxmlformats.org/officeDocument/2006/relationships/image" Target="../media/image4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2.png"/><Relationship Id="rId4" Type="http://schemas.openxmlformats.org/officeDocument/2006/relationships/image" Target="../media/image5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2.png"/><Relationship Id="rId4" Type="http://schemas.openxmlformats.org/officeDocument/2006/relationships/image" Target="../media/image40.png"/><Relationship Id="rId5" Type="http://schemas.openxmlformats.org/officeDocument/2006/relationships/image" Target="../media/image45.png"/><Relationship Id="rId6" Type="http://schemas.openxmlformats.org/officeDocument/2006/relationships/image" Target="../media/image3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6.png"/><Relationship Id="rId4" Type="http://schemas.openxmlformats.org/officeDocument/2006/relationships/image" Target="../media/image43.png"/><Relationship Id="rId5" Type="http://schemas.openxmlformats.org/officeDocument/2006/relationships/image" Target="../media/image5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4.png"/><Relationship Id="rId4" Type="http://schemas.openxmlformats.org/officeDocument/2006/relationships/image" Target="../media/image3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6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1.png"/><Relationship Id="rId4" Type="http://schemas.openxmlformats.org/officeDocument/2006/relationships/image" Target="../media/image56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3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5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jpg"/></Relationships>
</file>

<file path=ppt/slides/_rels/slide5.xml.rels><?xml version="1.0" encoding="UTF-8" standalone="yes"?><Relationships xmlns="http://schemas.openxmlformats.org/package/2006/relationships"><Relationship Id="rId11" Type="http://schemas.openxmlformats.org/officeDocument/2006/relationships/image" Target="../media/image29.png"/><Relationship Id="rId10" Type="http://schemas.openxmlformats.org/officeDocument/2006/relationships/image" Target="../media/image20.png"/><Relationship Id="rId13" Type="http://schemas.openxmlformats.org/officeDocument/2006/relationships/image" Target="../media/image8.png"/><Relationship Id="rId1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8.png"/><Relationship Id="rId14" Type="http://schemas.openxmlformats.org/officeDocument/2006/relationships/image" Target="../media/image4.png"/><Relationship Id="rId5" Type="http://schemas.openxmlformats.org/officeDocument/2006/relationships/hyperlink" Target="https://www.arcgis.com/apps/instant/interactivelegend/index.html?appid=9470ac0b733f4626a79df4b1b76306db" TargetMode="External"/><Relationship Id="rId6" Type="http://schemas.openxmlformats.org/officeDocument/2006/relationships/image" Target="../media/image6.png"/><Relationship Id="rId7" Type="http://schemas.openxmlformats.org/officeDocument/2006/relationships/image" Target="../media/image10.png"/><Relationship Id="rId8" Type="http://schemas.openxmlformats.org/officeDocument/2006/relationships/image" Target="../media/image1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Relationship Id="rId4" Type="http://schemas.openxmlformats.org/officeDocument/2006/relationships/image" Target="../media/image9.png"/><Relationship Id="rId5" Type="http://schemas.openxmlformats.org/officeDocument/2006/relationships/image" Target="../media/image31.png"/><Relationship Id="rId6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Relationship Id="rId4" Type="http://schemas.openxmlformats.org/officeDocument/2006/relationships/image" Target="../media/image31.png"/><Relationship Id="rId5" Type="http://schemas.openxmlformats.org/officeDocument/2006/relationships/image" Target="../media/image28.png"/><Relationship Id="rId6" Type="http://schemas.openxmlformats.org/officeDocument/2006/relationships/image" Target="../media/image14.png"/><Relationship Id="rId7" Type="http://schemas.openxmlformats.org/officeDocument/2006/relationships/image" Target="../media/image13.png"/><Relationship Id="rId8" Type="http://schemas.openxmlformats.org/officeDocument/2006/relationships/image" Target="../media/image1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Relationship Id="rId4" Type="http://schemas.openxmlformats.org/officeDocument/2006/relationships/image" Target="../media/image3.png"/><Relationship Id="rId5" Type="http://schemas.openxmlformats.org/officeDocument/2006/relationships/image" Target="../media/image37.png"/><Relationship Id="rId6" Type="http://schemas.openxmlformats.org/officeDocument/2006/relationships/image" Target="../media/image2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Relationship Id="rId4" Type="http://schemas.openxmlformats.org/officeDocument/2006/relationships/image" Target="../media/image37.png"/><Relationship Id="rId5" Type="http://schemas.openxmlformats.org/officeDocument/2006/relationships/image" Target="../media/image19.png"/><Relationship Id="rId6" Type="http://schemas.openxmlformats.org/officeDocument/2006/relationships/image" Target="../media/image21.png"/><Relationship Id="rId7" Type="http://schemas.openxmlformats.org/officeDocument/2006/relationships/image" Target="../media/image27.png"/><Relationship Id="rId8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idx="1" type="subTitle"/>
          </p:nvPr>
        </p:nvSpPr>
        <p:spPr>
          <a:xfrm>
            <a:off x="382175" y="4545425"/>
            <a:ext cx="3256800" cy="37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2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t-BR" sz="5600">
                <a:solidFill>
                  <a:srgbClr val="0B5394"/>
                </a:solidFill>
              </a:rPr>
              <a:t>25</a:t>
            </a:r>
            <a:r>
              <a:rPr b="1" i="1" lang="pt-BR" sz="5600">
                <a:solidFill>
                  <a:srgbClr val="0B5394"/>
                </a:solidFill>
              </a:rPr>
              <a:t> de abril de 2024</a:t>
            </a:r>
            <a:endParaRPr b="1" i="1" sz="5600">
              <a:solidFill>
                <a:srgbClr val="0B5394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2"/>
          <p:cNvSpPr/>
          <p:nvPr/>
        </p:nvSpPr>
        <p:spPr>
          <a:xfrm>
            <a:off x="1723950" y="2035500"/>
            <a:ext cx="5696100" cy="1037100"/>
          </a:xfrm>
          <a:prstGeom prst="roundRect">
            <a:avLst>
              <a:gd fmla="val 16667" name="adj"/>
            </a:avLst>
          </a:prstGeom>
          <a:solidFill>
            <a:srgbClr val="0B5394"/>
          </a:solidFill>
          <a:ln cap="flat" cmpd="sng" w="9525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22"/>
          <p:cNvSpPr txBox="1"/>
          <p:nvPr>
            <p:ph type="title"/>
          </p:nvPr>
        </p:nvSpPr>
        <p:spPr>
          <a:xfrm>
            <a:off x="1824900" y="2267700"/>
            <a:ext cx="5494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r>
              <a:rPr b="1" lang="pt-BR" sz="2640">
                <a:solidFill>
                  <a:schemeClr val="lt1"/>
                </a:solidFill>
              </a:rPr>
              <a:t>PROJETOS BLOOMBERG</a:t>
            </a:r>
            <a:endParaRPr b="1" sz="372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3"/>
          <p:cNvSpPr txBox="1"/>
          <p:nvPr>
            <p:ph type="title"/>
          </p:nvPr>
        </p:nvSpPr>
        <p:spPr>
          <a:xfrm>
            <a:off x="345675" y="205500"/>
            <a:ext cx="8097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>
                <a:solidFill>
                  <a:srgbClr val="3D85C6"/>
                </a:solidFill>
              </a:rPr>
              <a:t>PARCERIA</a:t>
            </a:r>
            <a:endParaRPr b="1">
              <a:solidFill>
                <a:srgbClr val="3D85C6"/>
              </a:solidFill>
            </a:endParaRPr>
          </a:p>
        </p:txBody>
      </p:sp>
      <p:sp>
        <p:nvSpPr>
          <p:cNvPr id="169" name="Google Shape;169;p23"/>
          <p:cNvSpPr txBox="1"/>
          <p:nvPr/>
        </p:nvSpPr>
        <p:spPr>
          <a:xfrm>
            <a:off x="511950" y="2928900"/>
            <a:ext cx="4809000" cy="16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457200" lvl="0" marL="0" marR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pt-BR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 Fundação Bloomberg é uma organização filantrópica criada pelo empresário e ex-prefeito de Nova York, Michael Bloomberg. </a:t>
            </a:r>
            <a:endParaRPr b="1" sz="1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457200" lvl="0" marL="0" marR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pt-BR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Seu objetivo é apoiar projetos e iniciativas em diversas áreas, visando melhorar a qualidade de vida das pessoas em todo o mundo.</a:t>
            </a:r>
            <a:endParaRPr b="1" sz="1300">
              <a:solidFill>
                <a:srgbClr val="C4FDE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70" name="Google Shape;17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4175" y="1555000"/>
            <a:ext cx="3739825" cy="358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30300" y="886650"/>
            <a:ext cx="2726839" cy="17908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4"/>
          <p:cNvSpPr txBox="1"/>
          <p:nvPr/>
        </p:nvSpPr>
        <p:spPr>
          <a:xfrm>
            <a:off x="511950" y="1337975"/>
            <a:ext cx="4189800" cy="17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pt-BR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 </a:t>
            </a:r>
            <a:r>
              <a:rPr b="1" lang="pt-BR" sz="1300">
                <a:solidFill>
                  <a:srgbClr val="274E13"/>
                </a:solidFill>
                <a:latin typeface="Montserrat"/>
                <a:ea typeface="Montserrat"/>
                <a:cs typeface="Montserrat"/>
                <a:sym typeface="Montserrat"/>
              </a:rPr>
              <a:t>Núcleo de Orientação para Sustentabilidade (NÓS) </a:t>
            </a:r>
            <a:r>
              <a:rPr b="1" lang="pt-BR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é um Programa de Extensão do Centro Federal de Educação Tecnológica de Minas Gerais CEFET - Campus Curvelo, que </a:t>
            </a:r>
            <a:r>
              <a:rPr b="1" lang="pt-BR" sz="1300">
                <a:solidFill>
                  <a:srgbClr val="274E13"/>
                </a:solidFill>
                <a:latin typeface="Montserrat"/>
                <a:ea typeface="Montserrat"/>
                <a:cs typeface="Montserrat"/>
                <a:sym typeface="Montserrat"/>
              </a:rPr>
              <a:t>capacita jovens estudantes universitários a fazerem uma diferença real em suas comunidades</a:t>
            </a:r>
            <a:r>
              <a:rPr b="1" lang="pt-BR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b="1" sz="1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 b="1" sz="1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7" name="Google Shape;177;p24"/>
          <p:cNvSpPr txBox="1"/>
          <p:nvPr>
            <p:ph type="title"/>
          </p:nvPr>
        </p:nvSpPr>
        <p:spPr>
          <a:xfrm>
            <a:off x="345675" y="205500"/>
            <a:ext cx="8097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>
                <a:solidFill>
                  <a:srgbClr val="3D85C6"/>
                </a:solidFill>
              </a:rPr>
              <a:t>PROJETOS </a:t>
            </a:r>
            <a:endParaRPr b="1">
              <a:solidFill>
                <a:srgbClr val="3D85C6"/>
              </a:solidFill>
            </a:endParaRPr>
          </a:p>
        </p:txBody>
      </p:sp>
      <p:sp>
        <p:nvSpPr>
          <p:cNvPr id="178" name="Google Shape;178;p24"/>
          <p:cNvSpPr txBox="1"/>
          <p:nvPr>
            <p:ph type="title"/>
          </p:nvPr>
        </p:nvSpPr>
        <p:spPr>
          <a:xfrm>
            <a:off x="417350" y="778200"/>
            <a:ext cx="8097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pt-BR" sz="2020">
                <a:solidFill>
                  <a:srgbClr val="3D85C6"/>
                </a:solidFill>
              </a:rPr>
              <a:t>NÚCLEO NÓS</a:t>
            </a:r>
            <a:endParaRPr b="1" sz="2020">
              <a:solidFill>
                <a:srgbClr val="3D85C6"/>
              </a:solidFill>
            </a:endParaRPr>
          </a:p>
        </p:txBody>
      </p:sp>
      <p:pic>
        <p:nvPicPr>
          <p:cNvPr id="179" name="Google Shape;17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54075" y="1480875"/>
            <a:ext cx="2393000" cy="1677656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4"/>
          <p:cNvSpPr txBox="1"/>
          <p:nvPr/>
        </p:nvSpPr>
        <p:spPr>
          <a:xfrm>
            <a:off x="511950" y="3048000"/>
            <a:ext cx="4242300" cy="13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pt-BR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Ao fornecer treinamento e recursos, o NÓS capacita os alunos com as habilidades e conhecimentos necessários para ajudar famílias de baixa renda na adoção de práticas sustentáveis ​​de construção e engenharia.</a:t>
            </a:r>
            <a:endParaRPr b="1" sz="1100">
              <a:solidFill>
                <a:srgbClr val="C4FDE5"/>
              </a:solidFill>
            </a:endParaRPr>
          </a:p>
        </p:txBody>
      </p:sp>
      <p:pic>
        <p:nvPicPr>
          <p:cNvPr id="181" name="Google Shape;181;p24"/>
          <p:cNvPicPr preferRelativeResize="0"/>
          <p:nvPr/>
        </p:nvPicPr>
        <p:blipFill rotWithShape="1">
          <a:blip r:embed="rId4">
            <a:alphaModFix/>
          </a:blip>
          <a:srcRect b="21340" l="0" r="0" t="0"/>
          <a:stretch/>
        </p:blipFill>
        <p:spPr>
          <a:xfrm>
            <a:off x="4371700" y="2849850"/>
            <a:ext cx="2915875" cy="229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831866">
            <a:off x="7675733" y="977735"/>
            <a:ext cx="1747532" cy="1747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684880">
            <a:off x="5856838" y="92639"/>
            <a:ext cx="1216098" cy="1216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07825" y="1071875"/>
            <a:ext cx="2252468" cy="272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5"/>
          <p:cNvSpPr txBox="1"/>
          <p:nvPr/>
        </p:nvSpPr>
        <p:spPr>
          <a:xfrm>
            <a:off x="512100" y="1683250"/>
            <a:ext cx="4059900" cy="253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pt-BR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 </a:t>
            </a:r>
            <a:r>
              <a:rPr b="1" lang="pt-BR" sz="1300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Projeto Ouro Azul</a:t>
            </a:r>
            <a:r>
              <a:rPr b="1" lang="pt-BR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é uma iniciativa de sustentabilidade que visa </a:t>
            </a:r>
            <a:r>
              <a:rPr b="1" lang="pt-BR" sz="1300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conscientizar jovens adolescentes sobre a água</a:t>
            </a:r>
            <a:r>
              <a:rPr b="1" lang="pt-BR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e as </a:t>
            </a:r>
            <a:r>
              <a:rPr b="1" lang="pt-BR" sz="1300">
                <a:solidFill>
                  <a:srgbClr val="073763"/>
                </a:solidFill>
                <a:latin typeface="Montserrat"/>
                <a:ea typeface="Montserrat"/>
                <a:cs typeface="Montserrat"/>
                <a:sym typeface="Montserrat"/>
              </a:rPr>
              <a:t>mudanças climáticas</a:t>
            </a:r>
            <a:r>
              <a:rPr b="1" lang="pt-BR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em Curvelo, Brasil. </a:t>
            </a:r>
            <a:endParaRPr b="1" sz="1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pt-BR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 projeto se concentra na </a:t>
            </a:r>
            <a:r>
              <a:rPr b="1" lang="pt-BR" sz="1300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proteção de uma nascente de água local</a:t>
            </a:r>
            <a:r>
              <a:rPr b="1" lang="pt-BR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e na promoção de práticas sustentáveis ​​de uso da água.</a:t>
            </a:r>
            <a:endParaRPr b="1" sz="1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 b="1" sz="1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0" name="Google Shape;190;p25"/>
          <p:cNvSpPr txBox="1"/>
          <p:nvPr>
            <p:ph type="title"/>
          </p:nvPr>
        </p:nvSpPr>
        <p:spPr>
          <a:xfrm>
            <a:off x="345675" y="205500"/>
            <a:ext cx="8097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>
                <a:solidFill>
                  <a:srgbClr val="3D85C6"/>
                </a:solidFill>
              </a:rPr>
              <a:t>PROJETOS </a:t>
            </a:r>
            <a:endParaRPr b="1">
              <a:solidFill>
                <a:srgbClr val="3D85C6"/>
              </a:solidFill>
            </a:endParaRPr>
          </a:p>
        </p:txBody>
      </p:sp>
      <p:sp>
        <p:nvSpPr>
          <p:cNvPr id="191" name="Google Shape;191;p25"/>
          <p:cNvSpPr txBox="1"/>
          <p:nvPr>
            <p:ph type="title"/>
          </p:nvPr>
        </p:nvSpPr>
        <p:spPr>
          <a:xfrm>
            <a:off x="453100" y="778200"/>
            <a:ext cx="8097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pt-BR" sz="2020">
                <a:solidFill>
                  <a:srgbClr val="3D85C6"/>
                </a:solidFill>
              </a:rPr>
              <a:t>OURO AZUL </a:t>
            </a:r>
            <a:endParaRPr b="1" sz="2020">
              <a:solidFill>
                <a:srgbClr val="3D85C6"/>
              </a:solidFill>
            </a:endParaRPr>
          </a:p>
        </p:txBody>
      </p:sp>
      <p:pic>
        <p:nvPicPr>
          <p:cNvPr id="192" name="Google Shape;192;p25"/>
          <p:cNvPicPr preferRelativeResize="0"/>
          <p:nvPr/>
        </p:nvPicPr>
        <p:blipFill rotWithShape="1">
          <a:blip r:embed="rId4">
            <a:alphaModFix/>
          </a:blip>
          <a:srcRect b="10130" l="3808" r="17500" t="11463"/>
          <a:stretch/>
        </p:blipFill>
        <p:spPr>
          <a:xfrm>
            <a:off x="6405575" y="2414900"/>
            <a:ext cx="2738425" cy="27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5"/>
          <p:cNvPicPr preferRelativeResize="0"/>
          <p:nvPr/>
        </p:nvPicPr>
        <p:blipFill rotWithShape="1">
          <a:blip r:embed="rId4">
            <a:alphaModFix/>
          </a:blip>
          <a:srcRect b="7342" l="7539" r="5504" t="10797"/>
          <a:stretch/>
        </p:blipFill>
        <p:spPr>
          <a:xfrm flipH="1" rot="-378584">
            <a:off x="3743375" y="157149"/>
            <a:ext cx="1927849" cy="181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6"/>
          <p:cNvSpPr txBox="1"/>
          <p:nvPr/>
        </p:nvSpPr>
        <p:spPr>
          <a:xfrm>
            <a:off x="453100" y="1147475"/>
            <a:ext cx="4736700" cy="17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pt-BR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</a:t>
            </a:r>
            <a:r>
              <a:rPr lang="pt-BR" sz="1100">
                <a:solidFill>
                  <a:srgbClr val="F7F7F7"/>
                </a:solidFill>
              </a:rPr>
              <a:t> </a:t>
            </a:r>
            <a:r>
              <a:rPr b="1" lang="pt-BR" sz="1300">
                <a:solidFill>
                  <a:srgbClr val="FF9900"/>
                </a:solidFill>
                <a:latin typeface="Montserrat"/>
                <a:ea typeface="Montserrat"/>
                <a:cs typeface="Montserrat"/>
                <a:sym typeface="Montserrat"/>
              </a:rPr>
              <a:t>Observatório do Clima de Curvelo (CCO)</a:t>
            </a:r>
            <a:r>
              <a:rPr b="1" lang="pt-BR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é uma iniciativa inovadora que capacitará os jovens a agirem em relação às </a:t>
            </a:r>
            <a:r>
              <a:rPr b="1" lang="pt-BR" sz="1300">
                <a:solidFill>
                  <a:srgbClr val="FF9900"/>
                </a:solidFill>
                <a:latin typeface="Montserrat"/>
                <a:ea typeface="Montserrat"/>
                <a:cs typeface="Montserrat"/>
                <a:sym typeface="Montserrat"/>
              </a:rPr>
              <a:t>Mudanças Climáticas</a:t>
            </a:r>
            <a:r>
              <a:rPr b="1" lang="pt-BR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. Através de uma série de etapas cuidadosamente concebidas, o CCO criará uma </a:t>
            </a:r>
            <a:r>
              <a:rPr b="1" lang="pt-BR" sz="1300">
                <a:solidFill>
                  <a:srgbClr val="FF9900"/>
                </a:solidFill>
                <a:latin typeface="Montserrat"/>
                <a:ea typeface="Montserrat"/>
                <a:cs typeface="Montserrat"/>
                <a:sym typeface="Montserrat"/>
              </a:rPr>
              <a:t>plataforma para os jovens se envolverem num diálogo significativo</a:t>
            </a:r>
            <a:r>
              <a:rPr b="1" lang="pt-BR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e desenvolverem soluções inovadoras.</a:t>
            </a:r>
            <a:endParaRPr b="1" sz="1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9" name="Google Shape;199;p26"/>
          <p:cNvSpPr txBox="1"/>
          <p:nvPr>
            <p:ph type="title"/>
          </p:nvPr>
        </p:nvSpPr>
        <p:spPr>
          <a:xfrm>
            <a:off x="345675" y="205500"/>
            <a:ext cx="8097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>
                <a:solidFill>
                  <a:srgbClr val="3D85C6"/>
                </a:solidFill>
              </a:rPr>
              <a:t>PROJETOS </a:t>
            </a:r>
            <a:endParaRPr b="1">
              <a:solidFill>
                <a:srgbClr val="3D85C6"/>
              </a:solidFill>
            </a:endParaRPr>
          </a:p>
        </p:txBody>
      </p:sp>
      <p:sp>
        <p:nvSpPr>
          <p:cNvPr id="200" name="Google Shape;200;p26"/>
          <p:cNvSpPr txBox="1"/>
          <p:nvPr>
            <p:ph type="title"/>
          </p:nvPr>
        </p:nvSpPr>
        <p:spPr>
          <a:xfrm>
            <a:off x="453100" y="706750"/>
            <a:ext cx="5284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49009"/>
              <a:buNone/>
            </a:pPr>
            <a:r>
              <a:rPr b="1" lang="pt-BR" sz="2020">
                <a:solidFill>
                  <a:srgbClr val="3D85C6"/>
                </a:solidFill>
              </a:rPr>
              <a:t>OBSERVATÓRIO DO CLIMA DE CURVELO</a:t>
            </a:r>
            <a:endParaRPr b="1" sz="2020">
              <a:solidFill>
                <a:srgbClr val="3D85C6"/>
              </a:solidFill>
            </a:endParaRPr>
          </a:p>
        </p:txBody>
      </p:sp>
      <p:pic>
        <p:nvPicPr>
          <p:cNvPr id="201" name="Google Shape;20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99768" y="2069834"/>
            <a:ext cx="2473857" cy="2588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1100" y="3024013"/>
            <a:ext cx="4440699" cy="1634575"/>
          </a:xfrm>
          <a:prstGeom prst="rect">
            <a:avLst/>
          </a:prstGeom>
          <a:noFill/>
          <a:ln>
            <a:noFill/>
          </a:ln>
          <a:effectLst>
            <a:outerShdw blurRad="142875" rotWithShape="0" algn="bl" dir="5400000" dist="76200">
              <a:srgbClr val="000000">
                <a:alpha val="50000"/>
              </a:srgbClr>
            </a:outerShdw>
          </a:effectLst>
        </p:spPr>
      </p:pic>
      <p:pic>
        <p:nvPicPr>
          <p:cNvPr id="203" name="Google Shape;203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89800" y="402925"/>
            <a:ext cx="2723827" cy="2850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7"/>
          <p:cNvSpPr txBox="1"/>
          <p:nvPr>
            <p:ph type="title"/>
          </p:nvPr>
        </p:nvSpPr>
        <p:spPr>
          <a:xfrm>
            <a:off x="345675" y="205500"/>
            <a:ext cx="8097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>
                <a:solidFill>
                  <a:srgbClr val="3D85C6"/>
                </a:solidFill>
              </a:rPr>
              <a:t>FOLDER</a:t>
            </a:r>
            <a:endParaRPr b="1">
              <a:solidFill>
                <a:srgbClr val="3D85C6"/>
              </a:solidFill>
            </a:endParaRPr>
          </a:p>
        </p:txBody>
      </p:sp>
      <p:sp>
        <p:nvSpPr>
          <p:cNvPr id="209" name="Google Shape;209;p27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0" name="Google Shape;21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753376">
            <a:off x="4776312" y="163825"/>
            <a:ext cx="2047875" cy="4914900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27"/>
          <p:cNvSpPr/>
          <p:nvPr/>
        </p:nvSpPr>
        <p:spPr>
          <a:xfrm>
            <a:off x="2456313" y="1385800"/>
            <a:ext cx="2115000" cy="2115000"/>
          </a:xfrm>
          <a:prstGeom prst="roundRect">
            <a:avLst>
              <a:gd fmla="val 16667" name="adj"/>
            </a:avLst>
          </a:prstGeom>
          <a:solidFill>
            <a:srgbClr val="1C4587"/>
          </a:solidFill>
          <a:ln cap="flat" cmpd="sng" w="952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2" name="Google Shape;212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57900" y="1566125"/>
            <a:ext cx="1711850" cy="1754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8"/>
          <p:cNvSpPr/>
          <p:nvPr/>
        </p:nvSpPr>
        <p:spPr>
          <a:xfrm>
            <a:off x="2037475" y="2035500"/>
            <a:ext cx="4970100" cy="1037100"/>
          </a:xfrm>
          <a:prstGeom prst="roundRect">
            <a:avLst>
              <a:gd fmla="val 16667" name="adj"/>
            </a:avLst>
          </a:prstGeom>
          <a:solidFill>
            <a:srgbClr val="0B5394"/>
          </a:solidFill>
          <a:ln cap="flat" cmpd="sng" w="9525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28"/>
          <p:cNvSpPr txBox="1"/>
          <p:nvPr>
            <p:ph type="title"/>
          </p:nvPr>
        </p:nvSpPr>
        <p:spPr>
          <a:xfrm>
            <a:off x="285175" y="2320200"/>
            <a:ext cx="8474700" cy="50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ts val="990"/>
              <a:buNone/>
            </a:pPr>
            <a:r>
              <a:rPr b="1" lang="pt-BR" sz="2040">
                <a:solidFill>
                  <a:schemeClr val="lt1"/>
                </a:solidFill>
              </a:rPr>
              <a:t>LEI 149 - QUADRO B/ ANEXO 5 </a:t>
            </a:r>
            <a:endParaRPr b="1" sz="312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9"/>
          <p:cNvSpPr txBox="1"/>
          <p:nvPr>
            <p:ph type="title"/>
          </p:nvPr>
        </p:nvSpPr>
        <p:spPr>
          <a:xfrm>
            <a:off x="277300" y="199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>
                <a:solidFill>
                  <a:srgbClr val="3D85C6"/>
                </a:solidFill>
              </a:rPr>
              <a:t>Quadro B - Anexo V</a:t>
            </a:r>
            <a:endParaRPr b="1">
              <a:solidFill>
                <a:srgbClr val="3D85C6"/>
              </a:solidFill>
            </a:endParaRPr>
          </a:p>
        </p:txBody>
      </p:sp>
      <p:pic>
        <p:nvPicPr>
          <p:cNvPr id="224" name="Google Shape;22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76951" y="754525"/>
            <a:ext cx="4190075" cy="4388976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29"/>
          <p:cNvSpPr/>
          <p:nvPr/>
        </p:nvSpPr>
        <p:spPr>
          <a:xfrm>
            <a:off x="6748150" y="1010000"/>
            <a:ext cx="1518000" cy="1090500"/>
          </a:xfrm>
          <a:prstGeom prst="roundRect">
            <a:avLst>
              <a:gd fmla="val 16667" name="adj"/>
            </a:avLst>
          </a:prstGeom>
          <a:solidFill>
            <a:srgbClr val="660000"/>
          </a:solidFill>
          <a:ln cap="flat" cmpd="sng" w="9525">
            <a:solidFill>
              <a:srgbClr val="F7F7F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>
                <a:solidFill>
                  <a:schemeClr val="lt1"/>
                </a:solidFill>
              </a:rPr>
              <a:t>GRUPO DE ESTUDO INTERNO</a:t>
            </a:r>
            <a:endParaRPr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0"/>
          <p:cNvSpPr/>
          <p:nvPr/>
        </p:nvSpPr>
        <p:spPr>
          <a:xfrm>
            <a:off x="1678350" y="2035500"/>
            <a:ext cx="5666700" cy="1037100"/>
          </a:xfrm>
          <a:prstGeom prst="roundRect">
            <a:avLst>
              <a:gd fmla="val 16667" name="adj"/>
            </a:avLst>
          </a:prstGeom>
          <a:solidFill>
            <a:srgbClr val="0B5394"/>
          </a:solidFill>
          <a:ln cap="flat" cmpd="sng" w="9525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30"/>
          <p:cNvSpPr txBox="1"/>
          <p:nvPr>
            <p:ph type="title"/>
          </p:nvPr>
        </p:nvSpPr>
        <p:spPr>
          <a:xfrm>
            <a:off x="285175" y="2320200"/>
            <a:ext cx="8474700" cy="50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ts val="990"/>
              <a:buNone/>
            </a:pPr>
            <a:r>
              <a:rPr b="1" lang="pt-BR" sz="2040">
                <a:solidFill>
                  <a:schemeClr val="lt1"/>
                </a:solidFill>
              </a:rPr>
              <a:t>CONFERÊNCIA MUNICIPAL DAS CIDADES </a:t>
            </a:r>
            <a:r>
              <a:rPr b="1" lang="pt-BR" sz="2040">
                <a:solidFill>
                  <a:schemeClr val="lt1"/>
                </a:solidFill>
              </a:rPr>
              <a:t> </a:t>
            </a:r>
            <a:endParaRPr b="1" sz="312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8850" y="539475"/>
            <a:ext cx="6094101" cy="200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2725" y="2547900"/>
            <a:ext cx="6783148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31"/>
          <p:cNvSpPr/>
          <p:nvPr/>
        </p:nvSpPr>
        <p:spPr>
          <a:xfrm>
            <a:off x="868275" y="2424825"/>
            <a:ext cx="7052100" cy="847500"/>
          </a:xfrm>
          <a:prstGeom prst="rect">
            <a:avLst/>
          </a:prstGeom>
          <a:noFill/>
          <a:ln cap="flat" cmpd="sng" w="28575">
            <a:solidFill>
              <a:srgbClr val="66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9" name="Google Shape;239;p31"/>
          <p:cNvPicPr preferRelativeResize="0"/>
          <p:nvPr/>
        </p:nvPicPr>
        <p:blipFill rotWithShape="1">
          <a:blip r:embed="rId5">
            <a:alphaModFix/>
          </a:blip>
          <a:srcRect b="47223" l="0" r="0" t="0"/>
          <a:stretch/>
        </p:blipFill>
        <p:spPr>
          <a:xfrm>
            <a:off x="1115350" y="3374600"/>
            <a:ext cx="6617901" cy="1305125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31"/>
          <p:cNvSpPr/>
          <p:nvPr/>
        </p:nvSpPr>
        <p:spPr>
          <a:xfrm>
            <a:off x="868275" y="4414525"/>
            <a:ext cx="7052100" cy="316800"/>
          </a:xfrm>
          <a:prstGeom prst="rect">
            <a:avLst/>
          </a:prstGeom>
          <a:noFill/>
          <a:ln cap="flat" cmpd="sng" w="28575">
            <a:solidFill>
              <a:srgbClr val="05687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31"/>
          <p:cNvSpPr txBox="1"/>
          <p:nvPr>
            <p:ph type="title"/>
          </p:nvPr>
        </p:nvSpPr>
        <p:spPr>
          <a:xfrm>
            <a:off x="345675" y="205500"/>
            <a:ext cx="8097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>
                <a:solidFill>
                  <a:srgbClr val="3D85C6"/>
                </a:solidFill>
              </a:rPr>
              <a:t>CONFERÊNCIA </a:t>
            </a:r>
            <a:endParaRPr b="1">
              <a:solidFill>
                <a:srgbClr val="3D85C6"/>
              </a:solidFill>
            </a:endParaRPr>
          </a:p>
        </p:txBody>
      </p:sp>
      <p:pic>
        <p:nvPicPr>
          <p:cNvPr id="242" name="Google Shape;242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87625" y="498173"/>
            <a:ext cx="1604076" cy="12583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/>
          <p:nvPr>
            <p:ph type="title"/>
          </p:nvPr>
        </p:nvSpPr>
        <p:spPr>
          <a:xfrm>
            <a:off x="311700" y="1503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>
                <a:solidFill>
                  <a:srgbClr val="3D85C6"/>
                </a:solidFill>
              </a:rPr>
              <a:t>PAUTA</a:t>
            </a:r>
            <a:endParaRPr b="1">
              <a:solidFill>
                <a:srgbClr val="3D85C6"/>
              </a:solidFill>
            </a:endParaRPr>
          </a:p>
        </p:txBody>
      </p:sp>
      <p:sp>
        <p:nvSpPr>
          <p:cNvPr id="60" name="Google Shape;60;p14"/>
          <p:cNvSpPr/>
          <p:nvPr/>
        </p:nvSpPr>
        <p:spPr>
          <a:xfrm>
            <a:off x="1474050" y="723000"/>
            <a:ext cx="6195900" cy="4082400"/>
          </a:xfrm>
          <a:prstGeom prst="roundRect">
            <a:avLst>
              <a:gd fmla="val 16667" name="adj"/>
            </a:avLst>
          </a:prstGeom>
          <a:solidFill>
            <a:srgbClr val="0B5394"/>
          </a:solidFill>
          <a:ln cap="flat" cmpd="sng" w="9525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C4587"/>
              </a:solidFill>
            </a:endParaRPr>
          </a:p>
        </p:txBody>
      </p:sp>
      <p:sp>
        <p:nvSpPr>
          <p:cNvPr id="61" name="Google Shape;61;p14"/>
          <p:cNvSpPr txBox="1"/>
          <p:nvPr>
            <p:ph idx="1" type="body"/>
          </p:nvPr>
        </p:nvSpPr>
        <p:spPr>
          <a:xfrm>
            <a:off x="2042700" y="915200"/>
            <a:ext cx="5331900" cy="376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2385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ontserrat"/>
              <a:buAutoNum type="arabicPeriod"/>
            </a:pPr>
            <a:r>
              <a:rPr b="1" lang="pt-BR" sz="1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Audiências da Reurb de JK;</a:t>
            </a:r>
            <a:endParaRPr b="1" sz="15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9144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2385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ontserrat"/>
              <a:buAutoNum type="arabicPeriod"/>
            </a:pPr>
            <a:r>
              <a:rPr b="1" lang="pt-BR" sz="1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Status dos Projetos inscritos na Bloomberg;</a:t>
            </a:r>
            <a:endParaRPr b="1" sz="15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9144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23850" lvl="0" marL="457200" rtl="0" algn="just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ontserrat"/>
              <a:buAutoNum type="arabicPeriod"/>
            </a:pPr>
            <a:r>
              <a:rPr b="1" lang="pt-BR" sz="1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Artigo 163 - Lei 149/2020;</a:t>
            </a:r>
            <a:endParaRPr b="1" sz="15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23850" lvl="0" marL="457200" rtl="0" algn="just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ontserrat"/>
              <a:buAutoNum type="arabicPeriod"/>
            </a:pPr>
            <a:r>
              <a:rPr b="1" lang="pt-BR" sz="1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Quadro B - Anexo V - Lei 149/2020;</a:t>
            </a:r>
            <a:endParaRPr b="1" sz="15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9144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23850" lvl="0" marL="457200" rtl="0" algn="just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ontserrat"/>
              <a:buAutoNum type="arabicPeriod"/>
            </a:pPr>
            <a:r>
              <a:rPr b="1" lang="pt-BR" sz="1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Conferência Municipal das Cidades;</a:t>
            </a:r>
            <a:endParaRPr b="1" sz="15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23850" lvl="0" marL="457200" rtl="0" algn="just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ontserrat"/>
              <a:buAutoNum type="arabicPeriod"/>
            </a:pPr>
            <a:r>
              <a:rPr b="1" lang="pt-BR" sz="1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Indicações:  Pauta da Conferência.</a:t>
            </a:r>
            <a:endParaRPr b="1" sz="15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2"/>
          <p:cNvSpPr/>
          <p:nvPr/>
        </p:nvSpPr>
        <p:spPr>
          <a:xfrm>
            <a:off x="804950" y="1750875"/>
            <a:ext cx="7313700" cy="2847900"/>
          </a:xfrm>
          <a:prstGeom prst="rect">
            <a:avLst/>
          </a:prstGeom>
          <a:noFill/>
          <a:ln cap="flat" cmpd="sng" w="28575">
            <a:solidFill>
              <a:srgbClr val="05687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32"/>
          <p:cNvSpPr txBox="1"/>
          <p:nvPr>
            <p:ph type="title"/>
          </p:nvPr>
        </p:nvSpPr>
        <p:spPr>
          <a:xfrm>
            <a:off x="345675" y="205500"/>
            <a:ext cx="8097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>
                <a:solidFill>
                  <a:srgbClr val="3D85C6"/>
                </a:solidFill>
              </a:rPr>
              <a:t>CONFERÊNCIA </a:t>
            </a:r>
            <a:endParaRPr b="1">
              <a:solidFill>
                <a:srgbClr val="3D85C6"/>
              </a:solidFill>
            </a:endParaRPr>
          </a:p>
        </p:txBody>
      </p:sp>
      <p:pic>
        <p:nvPicPr>
          <p:cNvPr id="249" name="Google Shape;24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1925" y="854622"/>
            <a:ext cx="6746750" cy="752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1400" y="1909350"/>
            <a:ext cx="7010799" cy="209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32"/>
          <p:cNvPicPr preferRelativeResize="0"/>
          <p:nvPr/>
        </p:nvPicPr>
        <p:blipFill rotWithShape="1">
          <a:blip r:embed="rId5">
            <a:alphaModFix/>
          </a:blip>
          <a:srcRect b="0" l="0" r="0" t="29701"/>
          <a:stretch/>
        </p:blipFill>
        <p:spPr>
          <a:xfrm>
            <a:off x="931400" y="3817276"/>
            <a:ext cx="7010801" cy="424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3"/>
          <p:cNvSpPr txBox="1"/>
          <p:nvPr>
            <p:ph type="title"/>
          </p:nvPr>
        </p:nvSpPr>
        <p:spPr>
          <a:xfrm>
            <a:off x="345675" y="205500"/>
            <a:ext cx="8097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>
                <a:solidFill>
                  <a:srgbClr val="3D85C6"/>
                </a:solidFill>
              </a:rPr>
              <a:t>CONFERÊNCIA </a:t>
            </a:r>
            <a:endParaRPr b="1">
              <a:solidFill>
                <a:srgbClr val="3D85C6"/>
              </a:solidFill>
            </a:endParaRPr>
          </a:p>
        </p:txBody>
      </p:sp>
      <p:pic>
        <p:nvPicPr>
          <p:cNvPr id="257" name="Google Shape;25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0075" y="1083000"/>
            <a:ext cx="4421012" cy="4060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58" name="Google Shape;258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26200" y="2369876"/>
            <a:ext cx="2105201" cy="1651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cxnSp>
        <p:nvCxnSpPr>
          <p:cNvPr id="259" name="Google Shape;259;p33"/>
          <p:cNvCxnSpPr/>
          <p:nvPr/>
        </p:nvCxnSpPr>
        <p:spPr>
          <a:xfrm flipH="1" rot="10800000">
            <a:off x="1387600" y="1245950"/>
            <a:ext cx="2494200" cy="7200"/>
          </a:xfrm>
          <a:prstGeom prst="straightConnector1">
            <a:avLst/>
          </a:prstGeom>
          <a:noFill/>
          <a:ln cap="flat" cmpd="sng" w="28575">
            <a:solidFill>
              <a:srgbClr val="6600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4"/>
          <p:cNvSpPr/>
          <p:nvPr/>
        </p:nvSpPr>
        <p:spPr>
          <a:xfrm>
            <a:off x="1648875" y="2035500"/>
            <a:ext cx="5784600" cy="1037100"/>
          </a:xfrm>
          <a:prstGeom prst="roundRect">
            <a:avLst>
              <a:gd fmla="val 16667" name="adj"/>
            </a:avLst>
          </a:prstGeom>
          <a:solidFill>
            <a:srgbClr val="0B5394"/>
          </a:solidFill>
          <a:ln cap="flat" cmpd="sng" w="9525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34"/>
          <p:cNvSpPr txBox="1"/>
          <p:nvPr>
            <p:ph type="title"/>
          </p:nvPr>
        </p:nvSpPr>
        <p:spPr>
          <a:xfrm>
            <a:off x="285175" y="2320200"/>
            <a:ext cx="8474700" cy="50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ts val="990"/>
              <a:buNone/>
            </a:pPr>
            <a:r>
              <a:rPr b="1" lang="pt-BR" sz="1740">
                <a:solidFill>
                  <a:schemeClr val="lt1"/>
                </a:solidFill>
              </a:rPr>
              <a:t>INDICAÇÕES PARA A PAUTA DA CONFERÊNCIA</a:t>
            </a:r>
            <a:endParaRPr b="1" sz="282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5"/>
          <p:cNvSpPr txBox="1"/>
          <p:nvPr>
            <p:ph type="title"/>
          </p:nvPr>
        </p:nvSpPr>
        <p:spPr>
          <a:xfrm>
            <a:off x="345675" y="205500"/>
            <a:ext cx="8097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>
                <a:solidFill>
                  <a:srgbClr val="3D85C6"/>
                </a:solidFill>
              </a:rPr>
              <a:t>CONFERÊNCIA </a:t>
            </a:r>
            <a:endParaRPr b="1">
              <a:solidFill>
                <a:srgbClr val="3D85C6"/>
              </a:solidFill>
            </a:endParaRPr>
          </a:p>
        </p:txBody>
      </p:sp>
      <p:sp>
        <p:nvSpPr>
          <p:cNvPr id="271" name="Google Shape;271;p35"/>
          <p:cNvSpPr/>
          <p:nvPr/>
        </p:nvSpPr>
        <p:spPr>
          <a:xfrm>
            <a:off x="668700" y="2696975"/>
            <a:ext cx="1599300" cy="663300"/>
          </a:xfrm>
          <a:prstGeom prst="roundRect">
            <a:avLst>
              <a:gd fmla="val 16667" name="adj"/>
            </a:avLst>
          </a:prstGeom>
          <a:solidFill>
            <a:srgbClr val="0B5394"/>
          </a:solidFill>
          <a:ln cap="flat" cmpd="sng" w="952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>
                <a:solidFill>
                  <a:schemeClr val="lt1"/>
                </a:solidFill>
              </a:rPr>
              <a:t>SUGESTÕES DE TEMAS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272" name="Google Shape;272;p35"/>
          <p:cNvSpPr/>
          <p:nvPr/>
        </p:nvSpPr>
        <p:spPr>
          <a:xfrm>
            <a:off x="7069975" y="2753575"/>
            <a:ext cx="1599300" cy="663300"/>
          </a:xfrm>
          <a:prstGeom prst="roundRect">
            <a:avLst>
              <a:gd fmla="val 16667" name="adj"/>
            </a:avLst>
          </a:prstGeom>
          <a:solidFill>
            <a:srgbClr val="660000"/>
          </a:solidFill>
          <a:ln cap="flat" cmpd="sng" w="9525">
            <a:solidFill>
              <a:srgbClr val="66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>
                <a:solidFill>
                  <a:schemeClr val="lt1"/>
                </a:solidFill>
              </a:rPr>
              <a:t>GRAU DE PRIORIDADE</a:t>
            </a:r>
            <a:endParaRPr b="1">
              <a:solidFill>
                <a:schemeClr val="lt1"/>
              </a:solidFill>
            </a:endParaRPr>
          </a:p>
        </p:txBody>
      </p:sp>
      <p:pic>
        <p:nvPicPr>
          <p:cNvPr id="273" name="Google Shape;273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10725" y="778200"/>
            <a:ext cx="4678176" cy="43754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cxnSp>
        <p:nvCxnSpPr>
          <p:cNvPr id="274" name="Google Shape;274;p35"/>
          <p:cNvCxnSpPr>
            <a:stCxn id="272" idx="2"/>
          </p:cNvCxnSpPr>
          <p:nvPr/>
        </p:nvCxnSpPr>
        <p:spPr>
          <a:xfrm rot="5400000">
            <a:off x="7009075" y="3133825"/>
            <a:ext cx="577500" cy="1143600"/>
          </a:xfrm>
          <a:prstGeom prst="curved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275" name="Google Shape;275;p35"/>
          <p:cNvCxnSpPr>
            <a:stCxn id="271" idx="2"/>
          </p:cNvCxnSpPr>
          <p:nvPr/>
        </p:nvCxnSpPr>
        <p:spPr>
          <a:xfrm flipH="1" rot="-5400000">
            <a:off x="1602600" y="3226025"/>
            <a:ext cx="906900" cy="1175400"/>
          </a:xfrm>
          <a:prstGeom prst="curved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6"/>
          <p:cNvSpPr/>
          <p:nvPr/>
        </p:nvSpPr>
        <p:spPr>
          <a:xfrm>
            <a:off x="2037475" y="2035500"/>
            <a:ext cx="4970100" cy="1037100"/>
          </a:xfrm>
          <a:prstGeom prst="roundRect">
            <a:avLst>
              <a:gd fmla="val 16667" name="adj"/>
            </a:avLst>
          </a:prstGeom>
          <a:solidFill>
            <a:srgbClr val="0B5394"/>
          </a:solidFill>
          <a:ln cap="flat" cmpd="sng" w="9525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36"/>
          <p:cNvSpPr txBox="1"/>
          <p:nvPr>
            <p:ph type="title"/>
          </p:nvPr>
        </p:nvSpPr>
        <p:spPr>
          <a:xfrm>
            <a:off x="285175" y="2320200"/>
            <a:ext cx="8474700" cy="50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ts val="990"/>
              <a:buNone/>
            </a:pPr>
            <a:r>
              <a:rPr b="1" lang="pt-BR" sz="2040">
                <a:solidFill>
                  <a:schemeClr val="lt1"/>
                </a:solidFill>
              </a:rPr>
              <a:t>VOTAÇÃO: ARTIGO 163 - LEI 149</a:t>
            </a:r>
            <a:endParaRPr b="1" sz="312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7"/>
          <p:cNvSpPr/>
          <p:nvPr/>
        </p:nvSpPr>
        <p:spPr>
          <a:xfrm>
            <a:off x="2746075" y="778200"/>
            <a:ext cx="3822000" cy="4012200"/>
          </a:xfrm>
          <a:prstGeom prst="rect">
            <a:avLst/>
          </a:prstGeom>
          <a:noFill/>
          <a:ln cap="flat" cmpd="sng" w="28575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37"/>
          <p:cNvSpPr txBox="1"/>
          <p:nvPr>
            <p:ph type="title"/>
          </p:nvPr>
        </p:nvSpPr>
        <p:spPr>
          <a:xfrm>
            <a:off x="345675" y="205500"/>
            <a:ext cx="8097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>
                <a:solidFill>
                  <a:srgbClr val="3D85C6"/>
                </a:solidFill>
              </a:rPr>
              <a:t>ARTIGO 163</a:t>
            </a:r>
            <a:endParaRPr b="1">
              <a:solidFill>
                <a:srgbClr val="3D85C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3D85C6"/>
              </a:solidFill>
            </a:endParaRPr>
          </a:p>
        </p:txBody>
      </p:sp>
      <p:pic>
        <p:nvPicPr>
          <p:cNvPr id="288" name="Google Shape;288;p37"/>
          <p:cNvPicPr preferRelativeResize="0"/>
          <p:nvPr/>
        </p:nvPicPr>
        <p:blipFill rotWithShape="1">
          <a:blip r:embed="rId3">
            <a:alphaModFix/>
          </a:blip>
          <a:srcRect b="0" l="0" r="12095" t="2987"/>
          <a:stretch/>
        </p:blipFill>
        <p:spPr>
          <a:xfrm rot="5400000">
            <a:off x="2489987" y="1252338"/>
            <a:ext cx="3704451" cy="2951375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37"/>
          <p:cNvSpPr/>
          <p:nvPr/>
        </p:nvSpPr>
        <p:spPr>
          <a:xfrm>
            <a:off x="2829425" y="1044100"/>
            <a:ext cx="3274200" cy="17979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p37"/>
          <p:cNvSpPr/>
          <p:nvPr/>
        </p:nvSpPr>
        <p:spPr>
          <a:xfrm>
            <a:off x="2829425" y="2842000"/>
            <a:ext cx="3274200" cy="17979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p37"/>
          <p:cNvSpPr txBox="1"/>
          <p:nvPr/>
        </p:nvSpPr>
        <p:spPr>
          <a:xfrm rot="-5400000">
            <a:off x="4964825" y="1750600"/>
            <a:ext cx="18927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pt-BR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PROPRIETÁRIO 1 </a:t>
            </a:r>
            <a:endParaRPr b="1" sz="1500"/>
          </a:p>
        </p:txBody>
      </p:sp>
      <p:sp>
        <p:nvSpPr>
          <p:cNvPr id="292" name="Google Shape;292;p37"/>
          <p:cNvSpPr txBox="1"/>
          <p:nvPr/>
        </p:nvSpPr>
        <p:spPr>
          <a:xfrm rot="-5400000">
            <a:off x="4964825" y="3548500"/>
            <a:ext cx="18927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pt-BR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PROPRIETÁRIO 2 </a:t>
            </a:r>
            <a:endParaRPr b="1" sz="1500"/>
          </a:p>
        </p:txBody>
      </p:sp>
      <p:sp>
        <p:nvSpPr>
          <p:cNvPr id="293" name="Google Shape;293;p37"/>
          <p:cNvSpPr txBox="1"/>
          <p:nvPr/>
        </p:nvSpPr>
        <p:spPr>
          <a:xfrm rot="-5400000">
            <a:off x="4506038" y="2640700"/>
            <a:ext cx="35601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pt-BR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MESMA ATIVIDADE (ESCRITÓRIO)</a:t>
            </a:r>
            <a:endParaRPr b="1" sz="15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8"/>
          <p:cNvSpPr/>
          <p:nvPr/>
        </p:nvSpPr>
        <p:spPr>
          <a:xfrm>
            <a:off x="604625" y="1034900"/>
            <a:ext cx="2385600" cy="2414700"/>
          </a:xfrm>
          <a:prstGeom prst="rect">
            <a:avLst/>
          </a:prstGeom>
          <a:noFill/>
          <a:ln cap="flat" cmpd="sng" w="28575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38"/>
          <p:cNvSpPr txBox="1"/>
          <p:nvPr>
            <p:ph type="title"/>
          </p:nvPr>
        </p:nvSpPr>
        <p:spPr>
          <a:xfrm>
            <a:off x="345675" y="205500"/>
            <a:ext cx="8097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>
                <a:solidFill>
                  <a:srgbClr val="3D85C6"/>
                </a:solidFill>
              </a:rPr>
              <a:t>ARTIGO 163</a:t>
            </a:r>
            <a:endParaRPr b="1">
              <a:solidFill>
                <a:srgbClr val="3D85C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3D85C6"/>
              </a:solidFill>
            </a:endParaRPr>
          </a:p>
        </p:txBody>
      </p:sp>
      <p:pic>
        <p:nvPicPr>
          <p:cNvPr id="300" name="Google Shape;30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46700" y="994375"/>
            <a:ext cx="4419800" cy="4109851"/>
          </a:xfrm>
          <a:prstGeom prst="rect">
            <a:avLst/>
          </a:prstGeom>
          <a:noFill/>
          <a:ln>
            <a:noFill/>
          </a:ln>
          <a:effectLst>
            <a:outerShdw blurRad="142875" rotWithShape="0" algn="bl" dir="5580000" dist="371475">
              <a:srgbClr val="000000">
                <a:alpha val="50000"/>
              </a:srgbClr>
            </a:outerShdw>
          </a:effectLst>
        </p:spPr>
      </p:pic>
      <p:pic>
        <p:nvPicPr>
          <p:cNvPr id="301" name="Google Shape;301;p38"/>
          <p:cNvPicPr preferRelativeResize="0"/>
          <p:nvPr/>
        </p:nvPicPr>
        <p:blipFill rotWithShape="1">
          <a:blip r:embed="rId4">
            <a:alphaModFix/>
          </a:blip>
          <a:srcRect b="0" l="0" r="12095" t="2987"/>
          <a:stretch/>
        </p:blipFill>
        <p:spPr>
          <a:xfrm rot="5400000">
            <a:off x="486180" y="1287274"/>
            <a:ext cx="2229571" cy="1842307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38"/>
          <p:cNvSpPr/>
          <p:nvPr/>
        </p:nvSpPr>
        <p:spPr>
          <a:xfrm>
            <a:off x="656654" y="1194935"/>
            <a:ext cx="2043600" cy="10821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p38"/>
          <p:cNvSpPr/>
          <p:nvPr/>
        </p:nvSpPr>
        <p:spPr>
          <a:xfrm>
            <a:off x="656654" y="2277023"/>
            <a:ext cx="2043600" cy="10821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p38"/>
          <p:cNvSpPr txBox="1"/>
          <p:nvPr/>
        </p:nvSpPr>
        <p:spPr>
          <a:xfrm rot="-5400000">
            <a:off x="2044562" y="1582102"/>
            <a:ext cx="1139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pt-BR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PROPRIETÁRIO 1 </a:t>
            </a:r>
            <a:endParaRPr b="1" sz="1000"/>
          </a:p>
        </p:txBody>
      </p:sp>
      <p:sp>
        <p:nvSpPr>
          <p:cNvPr id="305" name="Google Shape;305;p38"/>
          <p:cNvSpPr txBox="1"/>
          <p:nvPr/>
        </p:nvSpPr>
        <p:spPr>
          <a:xfrm rot="-5400000">
            <a:off x="2044562" y="2664190"/>
            <a:ext cx="1139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pt-BR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PROPRIETÁRIO 2 </a:t>
            </a:r>
            <a:endParaRPr b="1" sz="1000"/>
          </a:p>
        </p:txBody>
      </p:sp>
      <p:sp>
        <p:nvSpPr>
          <p:cNvPr id="306" name="Google Shape;306;p38"/>
          <p:cNvSpPr txBox="1"/>
          <p:nvPr/>
        </p:nvSpPr>
        <p:spPr>
          <a:xfrm rot="-5400000">
            <a:off x="1769190" y="2125492"/>
            <a:ext cx="21426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pt-BR" sz="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MESMA ATIVIDADE (ESCRITÓRIO)</a:t>
            </a:r>
            <a:endParaRPr b="1" sz="7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9"/>
          <p:cNvSpPr txBox="1"/>
          <p:nvPr>
            <p:ph type="title"/>
          </p:nvPr>
        </p:nvSpPr>
        <p:spPr>
          <a:xfrm>
            <a:off x="284675" y="228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>
                <a:solidFill>
                  <a:srgbClr val="3D85C6"/>
                </a:solidFill>
              </a:rPr>
              <a:t>PROPOSTA </a:t>
            </a:r>
            <a:endParaRPr b="1">
              <a:solidFill>
                <a:srgbClr val="3D85C6"/>
              </a:solidFill>
            </a:endParaRPr>
          </a:p>
        </p:txBody>
      </p:sp>
      <p:pic>
        <p:nvPicPr>
          <p:cNvPr id="312" name="Google Shape;312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19875" y="1106350"/>
            <a:ext cx="4316491" cy="403714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313" name="Google Shape;313;p39"/>
          <p:cNvSpPr/>
          <p:nvPr/>
        </p:nvSpPr>
        <p:spPr>
          <a:xfrm>
            <a:off x="5583875" y="1208950"/>
            <a:ext cx="714900" cy="110700"/>
          </a:xfrm>
          <a:prstGeom prst="rect">
            <a:avLst/>
          </a:prstGeom>
          <a:noFill/>
          <a:ln cap="flat" cmpd="sng" w="28575">
            <a:solidFill>
              <a:srgbClr val="66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39"/>
          <p:cNvSpPr/>
          <p:nvPr/>
        </p:nvSpPr>
        <p:spPr>
          <a:xfrm>
            <a:off x="6748150" y="1010000"/>
            <a:ext cx="1400100" cy="1090500"/>
          </a:xfrm>
          <a:prstGeom prst="roundRect">
            <a:avLst>
              <a:gd fmla="val 16667" name="adj"/>
            </a:avLst>
          </a:prstGeom>
          <a:solidFill>
            <a:srgbClr val="660000"/>
          </a:solidFill>
          <a:ln cap="flat" cmpd="sng" w="9525">
            <a:solidFill>
              <a:srgbClr val="F7F7F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>
                <a:solidFill>
                  <a:schemeClr val="lt1"/>
                </a:solidFill>
              </a:rPr>
              <a:t>PESSOAS FÍSICAS E/OU JURÍDICAS</a:t>
            </a:r>
            <a:endParaRPr b="1">
              <a:solidFill>
                <a:schemeClr val="lt1"/>
              </a:solidFill>
            </a:endParaRPr>
          </a:p>
        </p:txBody>
      </p:sp>
      <p:cxnSp>
        <p:nvCxnSpPr>
          <p:cNvPr id="315" name="Google Shape;315;p39"/>
          <p:cNvCxnSpPr>
            <a:stCxn id="313" idx="2"/>
            <a:endCxn id="314" idx="1"/>
          </p:cNvCxnSpPr>
          <p:nvPr/>
        </p:nvCxnSpPr>
        <p:spPr>
          <a:xfrm flipH="1" rot="-5400000">
            <a:off x="6226925" y="1034050"/>
            <a:ext cx="235500" cy="806700"/>
          </a:xfrm>
          <a:prstGeom prst="curved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40"/>
          <p:cNvSpPr/>
          <p:nvPr/>
        </p:nvSpPr>
        <p:spPr>
          <a:xfrm>
            <a:off x="2037475" y="2035500"/>
            <a:ext cx="4970100" cy="1037100"/>
          </a:xfrm>
          <a:prstGeom prst="roundRect">
            <a:avLst>
              <a:gd fmla="val 16667" name="adj"/>
            </a:avLst>
          </a:prstGeom>
          <a:solidFill>
            <a:srgbClr val="0B5394"/>
          </a:solidFill>
          <a:ln cap="flat" cmpd="sng" w="9525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p40"/>
          <p:cNvSpPr txBox="1"/>
          <p:nvPr>
            <p:ph type="title"/>
          </p:nvPr>
        </p:nvSpPr>
        <p:spPr>
          <a:xfrm>
            <a:off x="285175" y="2320200"/>
            <a:ext cx="8474700" cy="50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ts val="990"/>
              <a:buNone/>
            </a:pPr>
            <a:r>
              <a:rPr b="1" lang="pt-BR" sz="2040">
                <a:solidFill>
                  <a:schemeClr val="lt1"/>
                </a:solidFill>
              </a:rPr>
              <a:t>MOBILIDADE</a:t>
            </a:r>
            <a:endParaRPr b="1" sz="312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41"/>
          <p:cNvSpPr txBox="1"/>
          <p:nvPr>
            <p:ph type="title"/>
          </p:nvPr>
        </p:nvSpPr>
        <p:spPr>
          <a:xfrm>
            <a:off x="277325" y="1896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>
                <a:solidFill>
                  <a:srgbClr val="3D85C6"/>
                </a:solidFill>
              </a:rPr>
              <a:t>MOBILIDADE</a:t>
            </a:r>
            <a:endParaRPr b="1">
              <a:solidFill>
                <a:srgbClr val="3D85C6"/>
              </a:solidFill>
            </a:endParaRPr>
          </a:p>
        </p:txBody>
      </p:sp>
      <p:pic>
        <p:nvPicPr>
          <p:cNvPr id="327" name="Google Shape;327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97112" y="1913988"/>
            <a:ext cx="2226000" cy="239973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/>
          <p:nvPr/>
        </p:nvSpPr>
        <p:spPr>
          <a:xfrm>
            <a:off x="995925" y="1083800"/>
            <a:ext cx="6201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000"/>
              <a:buChar char="●"/>
            </a:pPr>
            <a:r>
              <a:rPr b="1" lang="pt-BR" sz="2000">
                <a:solidFill>
                  <a:srgbClr val="073763"/>
                </a:solidFill>
              </a:rPr>
              <a:t>Próxima reunião 23 de maio</a:t>
            </a:r>
            <a:r>
              <a:rPr b="1" lang="pt-BR" sz="2000">
                <a:solidFill>
                  <a:srgbClr val="073763"/>
                </a:solidFill>
              </a:rPr>
              <a:t> de 2024;</a:t>
            </a:r>
            <a:endParaRPr b="1" sz="2000">
              <a:solidFill>
                <a:srgbClr val="073763"/>
              </a:solidFill>
            </a:endParaRPr>
          </a:p>
        </p:txBody>
      </p:sp>
      <p:pic>
        <p:nvPicPr>
          <p:cNvPr id="67" name="Google Shape;67;p15"/>
          <p:cNvPicPr preferRelativeResize="0"/>
          <p:nvPr/>
        </p:nvPicPr>
        <p:blipFill>
          <a:blip r:embed="rId3">
            <a:alphaModFix amt="27000"/>
          </a:blip>
          <a:stretch>
            <a:fillRect/>
          </a:stretch>
        </p:blipFill>
        <p:spPr>
          <a:xfrm>
            <a:off x="6253200" y="2507250"/>
            <a:ext cx="2168750" cy="216875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5"/>
          <p:cNvSpPr txBox="1"/>
          <p:nvPr>
            <p:ph type="title"/>
          </p:nvPr>
        </p:nvSpPr>
        <p:spPr>
          <a:xfrm>
            <a:off x="311700" y="234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>
                <a:solidFill>
                  <a:srgbClr val="3D85C6"/>
                </a:solidFill>
              </a:rPr>
              <a:t>INFORMES INICIAIS</a:t>
            </a:r>
            <a:r>
              <a:rPr b="1" lang="pt-BR">
                <a:solidFill>
                  <a:srgbClr val="3D85C6"/>
                </a:solidFill>
              </a:rPr>
              <a:t> </a:t>
            </a:r>
            <a:endParaRPr b="1">
              <a:solidFill>
                <a:srgbClr val="3D85C6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Google Shape;332;p42"/>
          <p:cNvPicPr preferRelativeResize="0"/>
          <p:nvPr/>
        </p:nvPicPr>
        <p:blipFill rotWithShape="1">
          <a:blip r:embed="rId3">
            <a:alphaModFix/>
          </a:blip>
          <a:srcRect b="30786" l="0" r="0" t="0"/>
          <a:stretch/>
        </p:blipFill>
        <p:spPr>
          <a:xfrm>
            <a:off x="242400" y="78825"/>
            <a:ext cx="5177252" cy="5064673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333" name="Google Shape;333;p42"/>
          <p:cNvPicPr preferRelativeResize="0"/>
          <p:nvPr/>
        </p:nvPicPr>
        <p:blipFill rotWithShape="1">
          <a:blip r:embed="rId3">
            <a:alphaModFix/>
          </a:blip>
          <a:srcRect b="2379" l="48058" r="27654" t="76299"/>
          <a:stretch/>
        </p:blipFill>
        <p:spPr>
          <a:xfrm>
            <a:off x="5775350" y="1427700"/>
            <a:ext cx="2909349" cy="360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42"/>
          <p:cNvPicPr preferRelativeResize="0"/>
          <p:nvPr/>
        </p:nvPicPr>
        <p:blipFill rotWithShape="1">
          <a:blip r:embed="rId3">
            <a:alphaModFix/>
          </a:blip>
          <a:srcRect b="8294" l="73249" r="2177" t="75716"/>
          <a:stretch/>
        </p:blipFill>
        <p:spPr>
          <a:xfrm>
            <a:off x="7416425" y="140275"/>
            <a:ext cx="1618475" cy="1488374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43"/>
          <p:cNvSpPr txBox="1"/>
          <p:nvPr>
            <p:ph type="title"/>
          </p:nvPr>
        </p:nvSpPr>
        <p:spPr>
          <a:xfrm>
            <a:off x="1248000" y="1857200"/>
            <a:ext cx="6648000" cy="139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600">
                <a:solidFill>
                  <a:srgbClr val="073763"/>
                </a:solidFill>
                <a:latin typeface="Montserrat"/>
                <a:ea typeface="Montserrat"/>
                <a:cs typeface="Montserrat"/>
                <a:sym typeface="Montserrat"/>
              </a:rPr>
              <a:t>COMDESP</a:t>
            </a:r>
            <a:endParaRPr b="1" sz="3600">
              <a:solidFill>
                <a:srgbClr val="07376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>
                <a:solidFill>
                  <a:srgbClr val="073763"/>
                </a:solidFill>
                <a:latin typeface="Montserrat"/>
                <a:ea typeface="Montserrat"/>
                <a:cs typeface="Montserrat"/>
                <a:sym typeface="Montserrat"/>
              </a:rPr>
              <a:t>Dúvidas, sugestões e contato:</a:t>
            </a:r>
            <a:endParaRPr sz="1700">
              <a:solidFill>
                <a:srgbClr val="07376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0" name="Google Shape;340;p43"/>
          <p:cNvSpPr txBox="1"/>
          <p:nvPr>
            <p:ph idx="1" type="body"/>
          </p:nvPr>
        </p:nvSpPr>
        <p:spPr>
          <a:xfrm>
            <a:off x="2067500" y="2747150"/>
            <a:ext cx="5134800" cy="79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935"/>
              <a:buNone/>
            </a:pPr>
            <a:r>
              <a:rPr b="1" lang="pt-BR" sz="1779">
                <a:solidFill>
                  <a:srgbClr val="073763"/>
                </a:solidFill>
                <a:latin typeface="Montserrat"/>
                <a:ea typeface="Montserrat"/>
                <a:cs typeface="Montserrat"/>
                <a:sym typeface="Montserrat"/>
              </a:rPr>
              <a:t>planejamento@curvelo.mg.gov.br</a:t>
            </a:r>
            <a:endParaRPr b="1" sz="1679">
              <a:solidFill>
                <a:srgbClr val="07376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/>
          <p:nvPr/>
        </p:nvSpPr>
        <p:spPr>
          <a:xfrm>
            <a:off x="1723950" y="1966650"/>
            <a:ext cx="5696100" cy="1210200"/>
          </a:xfrm>
          <a:prstGeom prst="roundRect">
            <a:avLst>
              <a:gd fmla="val 16667" name="adj"/>
            </a:avLst>
          </a:prstGeom>
          <a:solidFill>
            <a:srgbClr val="0B5394"/>
          </a:solidFill>
          <a:ln cap="flat" cmpd="sng" w="9525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16"/>
          <p:cNvSpPr txBox="1"/>
          <p:nvPr>
            <p:ph type="title"/>
          </p:nvPr>
        </p:nvSpPr>
        <p:spPr>
          <a:xfrm>
            <a:off x="2293425" y="2285400"/>
            <a:ext cx="4433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r>
              <a:rPr b="1" lang="pt-BR" sz="2640">
                <a:solidFill>
                  <a:schemeClr val="lt1"/>
                </a:solidFill>
              </a:rPr>
              <a:t>AUDIÊNCIAS REURB </a:t>
            </a:r>
            <a:endParaRPr b="1" sz="372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/>
          <p:nvPr/>
        </p:nvSpPr>
        <p:spPr>
          <a:xfrm>
            <a:off x="6634500" y="2217450"/>
            <a:ext cx="1849200" cy="683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38100">
            <a:solidFill>
              <a:srgbClr val="E253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700">
                <a:solidFill>
                  <a:srgbClr val="E25300"/>
                </a:solidFill>
                <a:latin typeface="Montserrat"/>
                <a:ea typeface="Montserrat"/>
                <a:cs typeface="Montserrat"/>
                <a:sym typeface="Montserrat"/>
              </a:rPr>
              <a:t>Protocolos de 2019, 2020 e 2021;</a:t>
            </a:r>
            <a:endParaRPr b="1" sz="700">
              <a:solidFill>
                <a:srgbClr val="E253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700">
              <a:solidFill>
                <a:srgbClr val="E253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700">
                <a:solidFill>
                  <a:srgbClr val="E25300"/>
                </a:solidFill>
                <a:latin typeface="Montserrat"/>
                <a:ea typeface="Montserrat"/>
                <a:cs typeface="Montserrat"/>
                <a:sym typeface="Montserrat"/>
              </a:rPr>
              <a:t>ZEIS - Zonas Especiais de Interesse Social;</a:t>
            </a:r>
            <a:endParaRPr b="1" sz="700">
              <a:solidFill>
                <a:srgbClr val="E253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80" name="Google Shape;80;p17"/>
          <p:cNvCxnSpPr>
            <a:stCxn id="81" idx="3"/>
            <a:endCxn id="82" idx="1"/>
          </p:cNvCxnSpPr>
          <p:nvPr/>
        </p:nvCxnSpPr>
        <p:spPr>
          <a:xfrm>
            <a:off x="2509500" y="1562850"/>
            <a:ext cx="4125000" cy="0"/>
          </a:xfrm>
          <a:prstGeom prst="straightConnector1">
            <a:avLst/>
          </a:prstGeom>
          <a:noFill/>
          <a:ln cap="flat" cmpd="sng" w="28575">
            <a:solidFill>
              <a:srgbClr val="66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3" name="Google Shape;83;p17"/>
          <p:cNvSpPr txBox="1"/>
          <p:nvPr>
            <p:ph type="title"/>
          </p:nvPr>
        </p:nvSpPr>
        <p:spPr>
          <a:xfrm>
            <a:off x="459825" y="236100"/>
            <a:ext cx="7008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>
                <a:solidFill>
                  <a:srgbClr val="3D85C6"/>
                </a:solidFill>
              </a:rPr>
              <a:t>FRENTES DE TRABALHO</a:t>
            </a:r>
            <a:r>
              <a:rPr b="1" lang="pt-BR">
                <a:solidFill>
                  <a:srgbClr val="3D85C6"/>
                </a:solidFill>
              </a:rPr>
              <a:t> </a:t>
            </a:r>
            <a:endParaRPr b="1">
              <a:solidFill>
                <a:srgbClr val="3D85C6"/>
              </a:solidFill>
            </a:endParaRPr>
          </a:p>
        </p:txBody>
      </p:sp>
      <p:pic>
        <p:nvPicPr>
          <p:cNvPr id="84" name="Google Shape;8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32971" y="57050"/>
            <a:ext cx="1344754" cy="75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54417" y="3195053"/>
            <a:ext cx="927671" cy="925684"/>
          </a:xfrm>
          <a:prstGeom prst="rect">
            <a:avLst/>
          </a:prstGeom>
          <a:solidFill>
            <a:schemeClr val="lt1"/>
          </a:solidFill>
          <a:ln cap="flat" cmpd="sng" w="38100">
            <a:solidFill>
              <a:srgbClr val="E253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86" name="Google Shape;86;p17"/>
          <p:cNvSpPr txBox="1"/>
          <p:nvPr/>
        </p:nvSpPr>
        <p:spPr>
          <a:xfrm>
            <a:off x="7032963" y="4120725"/>
            <a:ext cx="1170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" u="sng">
                <a:solidFill>
                  <a:schemeClr val="hlink"/>
                </a:solidFill>
                <a:hlinkClick r:id="rId5"/>
              </a:rPr>
              <a:t>https://www.arcgis.com/apps/instant/interactivelegend/index.html?appid=9470ac0b733f4626a79df4b1b76306db</a:t>
            </a:r>
            <a:endParaRPr sz="200"/>
          </a:p>
        </p:txBody>
      </p:sp>
      <p:sp>
        <p:nvSpPr>
          <p:cNvPr id="81" name="Google Shape;81;p17"/>
          <p:cNvSpPr/>
          <p:nvPr/>
        </p:nvSpPr>
        <p:spPr>
          <a:xfrm>
            <a:off x="660300" y="1030350"/>
            <a:ext cx="1849200" cy="1065000"/>
          </a:xfrm>
          <a:prstGeom prst="roundRect">
            <a:avLst>
              <a:gd fmla="val 16667" name="adj"/>
            </a:avLst>
          </a:prstGeom>
          <a:solidFill>
            <a:srgbClr val="E25300"/>
          </a:solidFill>
          <a:ln cap="flat" cmpd="sng" w="9525">
            <a:solidFill>
              <a:srgbClr val="E253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GOVERNO DO ESTADO </a:t>
            </a:r>
            <a:endParaRPr b="1" sz="1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7" name="Google Shape;87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85145" y="1399450"/>
            <a:ext cx="599493" cy="572700"/>
          </a:xfrm>
          <a:prstGeom prst="rect">
            <a:avLst/>
          </a:prstGeom>
          <a:solidFill>
            <a:srgbClr val="E25300"/>
          </a:solidFill>
          <a:ln cap="flat" cmpd="sng" w="9525">
            <a:solidFill>
              <a:srgbClr val="E253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88" name="Google Shape;88;p17"/>
          <p:cNvSpPr/>
          <p:nvPr/>
        </p:nvSpPr>
        <p:spPr>
          <a:xfrm>
            <a:off x="2651700" y="1030350"/>
            <a:ext cx="1849200" cy="1065000"/>
          </a:xfrm>
          <a:prstGeom prst="roundRect">
            <a:avLst>
              <a:gd fmla="val 16667" name="adj"/>
            </a:avLst>
          </a:prstGeom>
          <a:solidFill>
            <a:srgbClr val="E25300"/>
          </a:solidFill>
          <a:ln cap="flat" cmpd="sng" w="9525">
            <a:solidFill>
              <a:srgbClr val="E253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GOVERNO FEDERAL</a:t>
            </a:r>
            <a:endParaRPr b="1" sz="1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9" name="Google Shape;89;p17"/>
          <p:cNvSpPr/>
          <p:nvPr/>
        </p:nvSpPr>
        <p:spPr>
          <a:xfrm>
            <a:off x="4643100" y="1030350"/>
            <a:ext cx="1849200" cy="1065000"/>
          </a:xfrm>
          <a:prstGeom prst="roundRect">
            <a:avLst>
              <a:gd fmla="val 16667" name="adj"/>
            </a:avLst>
          </a:prstGeom>
          <a:solidFill>
            <a:srgbClr val="E25300"/>
          </a:solidFill>
          <a:ln cap="flat" cmpd="sng" w="9525">
            <a:solidFill>
              <a:srgbClr val="E253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CREDENCIAMENTO</a:t>
            </a:r>
            <a:endParaRPr b="1" sz="1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0" name="Google Shape;90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001425" y="1344263"/>
            <a:ext cx="1214350" cy="683075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7"/>
          <p:cNvSpPr/>
          <p:nvPr/>
        </p:nvSpPr>
        <p:spPr>
          <a:xfrm>
            <a:off x="660300" y="2217375"/>
            <a:ext cx="1849200" cy="2523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38100">
            <a:solidFill>
              <a:srgbClr val="E253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700">
                <a:solidFill>
                  <a:srgbClr val="E25300"/>
                </a:solidFill>
                <a:latin typeface="Montserrat"/>
                <a:ea typeface="Montserrat"/>
                <a:cs typeface="Montserrat"/>
                <a:sym typeface="Montserrat"/>
              </a:rPr>
              <a:t>PASSAGINHA, </a:t>
            </a:r>
            <a:endParaRPr b="1" sz="700">
              <a:solidFill>
                <a:srgbClr val="E253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700">
                <a:solidFill>
                  <a:srgbClr val="E25300"/>
                </a:solidFill>
                <a:latin typeface="Montserrat"/>
                <a:ea typeface="Montserrat"/>
                <a:cs typeface="Montserrat"/>
                <a:sym typeface="Montserrat"/>
              </a:rPr>
              <a:t>BELA VISTA E </a:t>
            </a:r>
            <a:endParaRPr b="1" sz="700">
              <a:solidFill>
                <a:srgbClr val="E253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700">
                <a:solidFill>
                  <a:srgbClr val="E25300"/>
                </a:solidFill>
                <a:latin typeface="Montserrat"/>
                <a:ea typeface="Montserrat"/>
                <a:cs typeface="Montserrat"/>
                <a:sym typeface="Montserrat"/>
              </a:rPr>
              <a:t>ASSUCENA</a:t>
            </a:r>
            <a:r>
              <a:rPr b="1" lang="pt-BR" sz="700">
                <a:solidFill>
                  <a:srgbClr val="E253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 sz="700">
              <a:solidFill>
                <a:srgbClr val="E253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2" name="Google Shape;92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80950" y="2919400"/>
            <a:ext cx="1607896" cy="15639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cxnSp>
        <p:nvCxnSpPr>
          <p:cNvPr id="93" name="Google Shape;93;p17"/>
          <p:cNvCxnSpPr>
            <a:stCxn id="81" idx="2"/>
            <a:endCxn id="91" idx="0"/>
          </p:cNvCxnSpPr>
          <p:nvPr/>
        </p:nvCxnSpPr>
        <p:spPr>
          <a:xfrm>
            <a:off x="1584900" y="2095350"/>
            <a:ext cx="0" cy="1221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4" name="Google Shape;94;p17"/>
          <p:cNvSpPr/>
          <p:nvPr/>
        </p:nvSpPr>
        <p:spPr>
          <a:xfrm>
            <a:off x="2651700" y="2991625"/>
            <a:ext cx="1849200" cy="17493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38100">
            <a:solidFill>
              <a:srgbClr val="E253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700">
                <a:solidFill>
                  <a:srgbClr val="E25300"/>
                </a:solidFill>
                <a:latin typeface="Montserrat"/>
                <a:ea typeface="Montserrat"/>
                <a:cs typeface="Montserrat"/>
                <a:sym typeface="Montserrat"/>
              </a:rPr>
              <a:t>MCMV</a:t>
            </a:r>
            <a:endParaRPr b="1" sz="700">
              <a:solidFill>
                <a:srgbClr val="E253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95" name="Google Shape;95;p17"/>
          <p:cNvCxnSpPr>
            <a:stCxn id="88" idx="2"/>
            <a:endCxn id="94" idx="0"/>
          </p:cNvCxnSpPr>
          <p:nvPr/>
        </p:nvCxnSpPr>
        <p:spPr>
          <a:xfrm>
            <a:off x="3576300" y="2095350"/>
            <a:ext cx="0" cy="8964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6" name="Google Shape;96;p17"/>
          <p:cNvSpPr/>
          <p:nvPr/>
        </p:nvSpPr>
        <p:spPr>
          <a:xfrm>
            <a:off x="4643100" y="2167600"/>
            <a:ext cx="1849200" cy="25734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38100">
            <a:solidFill>
              <a:srgbClr val="E253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700">
                <a:solidFill>
                  <a:srgbClr val="E25300"/>
                </a:solidFill>
                <a:latin typeface="Montserrat"/>
                <a:ea typeface="Montserrat"/>
                <a:cs typeface="Montserrat"/>
                <a:sym typeface="Montserrat"/>
              </a:rPr>
              <a:t>VÁRIOS</a:t>
            </a:r>
            <a:r>
              <a:rPr b="1" lang="pt-BR" sz="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pt-BR" sz="700">
                <a:solidFill>
                  <a:srgbClr val="E25300"/>
                </a:solidFill>
                <a:latin typeface="Montserrat"/>
                <a:ea typeface="Montserrat"/>
                <a:cs typeface="Montserrat"/>
                <a:sym typeface="Montserrat"/>
              </a:rPr>
              <a:t>BAIRROS</a:t>
            </a:r>
            <a:endParaRPr b="1" sz="700">
              <a:solidFill>
                <a:srgbClr val="E253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7" name="Google Shape;97;p17"/>
          <p:cNvPicPr preferRelativeResize="0"/>
          <p:nvPr/>
        </p:nvPicPr>
        <p:blipFill rotWithShape="1">
          <a:blip r:embed="rId9">
            <a:alphaModFix/>
          </a:blip>
          <a:srcRect b="12679" l="0" r="0" t="5567"/>
          <a:stretch/>
        </p:blipFill>
        <p:spPr>
          <a:xfrm>
            <a:off x="2889013" y="3347150"/>
            <a:ext cx="1374558" cy="117557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98" name="Google Shape;98;p17"/>
          <p:cNvSpPr/>
          <p:nvPr/>
        </p:nvSpPr>
        <p:spPr>
          <a:xfrm>
            <a:off x="2651700" y="2167600"/>
            <a:ext cx="1839300" cy="7518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38100">
            <a:solidFill>
              <a:srgbClr val="E253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700">
                <a:solidFill>
                  <a:srgbClr val="E25300"/>
                </a:solidFill>
                <a:latin typeface="Montserrat"/>
                <a:ea typeface="Montserrat"/>
                <a:cs typeface="Montserrat"/>
                <a:sym typeface="Montserrat"/>
              </a:rPr>
              <a:t>NOVO PAC </a:t>
            </a:r>
            <a:endParaRPr b="1" sz="700">
              <a:solidFill>
                <a:srgbClr val="E253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700">
                <a:solidFill>
                  <a:srgbClr val="E25300"/>
                </a:solidFill>
                <a:latin typeface="Montserrat"/>
                <a:ea typeface="Montserrat"/>
                <a:cs typeface="Montserrat"/>
                <a:sym typeface="Montserrat"/>
              </a:rPr>
              <a:t>(EM ANÁLISE)</a:t>
            </a:r>
            <a:endParaRPr b="1" sz="700">
              <a:solidFill>
                <a:srgbClr val="E253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9" name="Google Shape;99;p17"/>
          <p:cNvPicPr preferRelativeResize="0"/>
          <p:nvPr/>
        </p:nvPicPr>
        <p:blipFill rotWithShape="1">
          <a:blip r:embed="rId10">
            <a:alphaModFix/>
          </a:blip>
          <a:srcRect b="10028" l="0" r="0" t="7231"/>
          <a:stretch/>
        </p:blipFill>
        <p:spPr>
          <a:xfrm>
            <a:off x="4787025" y="2627425"/>
            <a:ext cx="1561349" cy="117557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cxnSp>
        <p:nvCxnSpPr>
          <p:cNvPr id="100" name="Google Shape;100;p17"/>
          <p:cNvCxnSpPr>
            <a:stCxn id="89" idx="2"/>
            <a:endCxn id="96" idx="0"/>
          </p:cNvCxnSpPr>
          <p:nvPr/>
        </p:nvCxnSpPr>
        <p:spPr>
          <a:xfrm>
            <a:off x="5567700" y="2095350"/>
            <a:ext cx="0" cy="723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01" name="Google Shape;101;p17"/>
          <p:cNvPicPr preferRelativeResize="0"/>
          <p:nvPr/>
        </p:nvPicPr>
        <p:blipFill rotWithShape="1">
          <a:blip r:embed="rId11">
            <a:alphaModFix/>
          </a:blip>
          <a:srcRect b="3283" l="0" r="0" t="12299"/>
          <a:stretch/>
        </p:blipFill>
        <p:spPr>
          <a:xfrm>
            <a:off x="4787025" y="3896150"/>
            <a:ext cx="1561351" cy="5541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02" name="Google Shape;102;p1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5400000">
            <a:off x="5075476" y="1198538"/>
            <a:ext cx="974549" cy="974549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7"/>
          <p:cNvSpPr/>
          <p:nvPr/>
        </p:nvSpPr>
        <p:spPr>
          <a:xfrm>
            <a:off x="6634500" y="1030350"/>
            <a:ext cx="1849200" cy="1065000"/>
          </a:xfrm>
          <a:prstGeom prst="roundRect">
            <a:avLst>
              <a:gd fmla="val 16667" name="adj"/>
            </a:avLst>
          </a:prstGeom>
          <a:solidFill>
            <a:srgbClr val="E25300"/>
          </a:solidFill>
          <a:ln cap="flat" cmpd="sng" w="9525">
            <a:solidFill>
              <a:srgbClr val="E253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REURB S PRÓPRIA</a:t>
            </a:r>
            <a:endParaRPr b="1" sz="1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3" name="Google Shape;103;p17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255763" y="1399450"/>
            <a:ext cx="606675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7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3185825" y="2509907"/>
            <a:ext cx="780949" cy="35467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5" name="Google Shape;105;p17"/>
          <p:cNvCxnSpPr>
            <a:stCxn id="82" idx="2"/>
            <a:endCxn id="79" idx="0"/>
          </p:cNvCxnSpPr>
          <p:nvPr/>
        </p:nvCxnSpPr>
        <p:spPr>
          <a:xfrm>
            <a:off x="7559100" y="2095350"/>
            <a:ext cx="0" cy="1221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8"/>
          <p:cNvSpPr/>
          <p:nvPr/>
        </p:nvSpPr>
        <p:spPr>
          <a:xfrm>
            <a:off x="582900" y="1476463"/>
            <a:ext cx="3052200" cy="10755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38100">
            <a:solidFill>
              <a:srgbClr val="E253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92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Char char="●"/>
            </a:pPr>
            <a:r>
              <a:rPr b="1" lang="pt-BR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PARTE DO BAIRRO CENTRO</a:t>
            </a:r>
            <a:endParaRPr b="1"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1" name="Google Shape;111;p18"/>
          <p:cNvSpPr/>
          <p:nvPr/>
        </p:nvSpPr>
        <p:spPr>
          <a:xfrm>
            <a:off x="556575" y="2663850"/>
            <a:ext cx="3052200" cy="11763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38100">
            <a:solidFill>
              <a:srgbClr val="E253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2" name="Google Shape;112;p18"/>
          <p:cNvSpPr txBox="1"/>
          <p:nvPr>
            <p:ph type="title"/>
          </p:nvPr>
        </p:nvSpPr>
        <p:spPr>
          <a:xfrm>
            <a:off x="459825" y="236100"/>
            <a:ext cx="3245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>
                <a:solidFill>
                  <a:srgbClr val="3D85C6"/>
                </a:solidFill>
              </a:rPr>
              <a:t>CREDENCIAMENTO  </a:t>
            </a:r>
            <a:endParaRPr b="1">
              <a:solidFill>
                <a:srgbClr val="3D85C6"/>
              </a:solidFill>
            </a:endParaRPr>
          </a:p>
        </p:txBody>
      </p:sp>
      <p:sp>
        <p:nvSpPr>
          <p:cNvPr id="113" name="Google Shape;113;p18"/>
          <p:cNvSpPr txBox="1"/>
          <p:nvPr/>
        </p:nvSpPr>
        <p:spPr>
          <a:xfrm>
            <a:off x="459825" y="979675"/>
            <a:ext cx="19779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ontserrat"/>
              <a:buChar char="●"/>
            </a:pPr>
            <a:r>
              <a:rPr b="1" lang="pt-BR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Edital 001/2023</a:t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4" name="Google Shape;11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32971" y="57050"/>
            <a:ext cx="1344754" cy="75175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8"/>
          <p:cNvSpPr txBox="1"/>
          <p:nvPr/>
        </p:nvSpPr>
        <p:spPr>
          <a:xfrm>
            <a:off x="582675" y="2731313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200">
                <a:solidFill>
                  <a:srgbClr val="E25300"/>
                </a:solidFill>
                <a:latin typeface="Montserrat"/>
                <a:ea typeface="Montserrat"/>
                <a:cs typeface="Montserrat"/>
                <a:sym typeface="Montserrat"/>
              </a:rPr>
              <a:t>EMPRESA RESPONSÁVEL: </a:t>
            </a:r>
            <a:endParaRPr>
              <a:solidFill>
                <a:srgbClr val="E25300"/>
              </a:solidFill>
            </a:endParaRPr>
          </a:p>
        </p:txBody>
      </p:sp>
      <p:sp>
        <p:nvSpPr>
          <p:cNvPr id="116" name="Google Shape;116;p18"/>
          <p:cNvSpPr txBox="1"/>
          <p:nvPr/>
        </p:nvSpPr>
        <p:spPr>
          <a:xfrm>
            <a:off x="609000" y="1535450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200">
                <a:solidFill>
                  <a:srgbClr val="E25300"/>
                </a:solidFill>
                <a:latin typeface="Montserrat"/>
                <a:ea typeface="Montserrat"/>
                <a:cs typeface="Montserrat"/>
                <a:sym typeface="Montserrat"/>
              </a:rPr>
              <a:t>ÁREA:</a:t>
            </a:r>
            <a:endParaRPr b="1" sz="1200">
              <a:solidFill>
                <a:srgbClr val="E253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7" name="Google Shape;117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91449" y="3047823"/>
            <a:ext cx="1506500" cy="64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10500" y="808800"/>
            <a:ext cx="4116676" cy="40331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19" name="Google Shape;119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28825" y="979675"/>
            <a:ext cx="951425" cy="942100"/>
          </a:xfrm>
          <a:prstGeom prst="rect">
            <a:avLst/>
          </a:prstGeom>
          <a:solidFill>
            <a:schemeClr val="lt1"/>
          </a:solidFill>
          <a:ln cap="flat" cmpd="sng" w="38100">
            <a:solidFill>
              <a:srgbClr val="E253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20" name="Google Shape;120;p18"/>
          <p:cNvSpPr/>
          <p:nvPr/>
        </p:nvSpPr>
        <p:spPr>
          <a:xfrm>
            <a:off x="582900" y="3985625"/>
            <a:ext cx="3052200" cy="856200"/>
          </a:xfrm>
          <a:prstGeom prst="roundRect">
            <a:avLst>
              <a:gd fmla="val 16667" name="adj"/>
            </a:avLst>
          </a:prstGeom>
          <a:solidFill>
            <a:srgbClr val="E25300"/>
          </a:solidFill>
          <a:ln cap="flat" cmpd="sng" w="38100">
            <a:solidFill>
              <a:srgbClr val="E253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9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AUDIÊNCIA</a:t>
            </a:r>
            <a:br>
              <a:rPr b="1" lang="pt-BR" sz="9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pt-BR" sz="9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DIA: 03/04/2024</a:t>
            </a:r>
            <a:endParaRPr b="1" sz="9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9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LOCAL: AUDITÓRIO DA PROCURADORIA </a:t>
            </a:r>
            <a:endParaRPr b="1" sz="9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9"/>
          <p:cNvSpPr txBox="1"/>
          <p:nvPr>
            <p:ph type="title"/>
          </p:nvPr>
        </p:nvSpPr>
        <p:spPr>
          <a:xfrm>
            <a:off x="459825" y="146575"/>
            <a:ext cx="5486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>
                <a:solidFill>
                  <a:srgbClr val="3D85C6"/>
                </a:solidFill>
              </a:rPr>
              <a:t>AUDIÊNCIA CENTRO</a:t>
            </a:r>
            <a:endParaRPr b="1">
              <a:solidFill>
                <a:srgbClr val="3D85C6"/>
              </a:solidFill>
            </a:endParaRPr>
          </a:p>
        </p:txBody>
      </p:sp>
      <p:pic>
        <p:nvPicPr>
          <p:cNvPr id="126" name="Google Shape;12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32971" y="57050"/>
            <a:ext cx="1344754" cy="75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82700" y="3360100"/>
            <a:ext cx="1657499" cy="16238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28" name="Google Shape;128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5750" y="1870075"/>
            <a:ext cx="2002326" cy="266977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29" name="Google Shape;129;p19"/>
          <p:cNvPicPr preferRelativeResize="0"/>
          <p:nvPr/>
        </p:nvPicPr>
        <p:blipFill rotWithShape="1">
          <a:blip r:embed="rId6">
            <a:alphaModFix/>
          </a:blip>
          <a:srcRect b="0" l="0" r="0" t="44218"/>
          <a:stretch/>
        </p:blipFill>
        <p:spPr>
          <a:xfrm>
            <a:off x="1786375" y="808800"/>
            <a:ext cx="3392049" cy="252282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30" name="Google Shape;130;p19"/>
          <p:cNvPicPr preferRelativeResize="0"/>
          <p:nvPr/>
        </p:nvPicPr>
        <p:blipFill rotWithShape="1">
          <a:blip r:embed="rId7">
            <a:alphaModFix/>
          </a:blip>
          <a:srcRect b="0" l="0" r="0" t="34197"/>
          <a:stretch/>
        </p:blipFill>
        <p:spPr>
          <a:xfrm>
            <a:off x="3409488" y="2810625"/>
            <a:ext cx="2325024" cy="203985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31" name="Google Shape;131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382386" y="961200"/>
            <a:ext cx="2995332" cy="224649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0"/>
          <p:cNvSpPr/>
          <p:nvPr/>
        </p:nvSpPr>
        <p:spPr>
          <a:xfrm>
            <a:off x="671725" y="1364575"/>
            <a:ext cx="2955000" cy="13290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38100">
            <a:solidFill>
              <a:srgbClr val="E253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92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Char char="●"/>
            </a:pPr>
            <a:r>
              <a:rPr b="1" lang="pt-BR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DISTRITO DE JK;</a:t>
            </a:r>
            <a:endParaRPr b="1"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7" name="Google Shape;137;p20"/>
          <p:cNvSpPr/>
          <p:nvPr/>
        </p:nvSpPr>
        <p:spPr>
          <a:xfrm>
            <a:off x="3754125" y="1364575"/>
            <a:ext cx="3000000" cy="13290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38100">
            <a:solidFill>
              <a:srgbClr val="E253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8" name="Google Shape;138;p20"/>
          <p:cNvSpPr txBox="1"/>
          <p:nvPr>
            <p:ph type="title"/>
          </p:nvPr>
        </p:nvSpPr>
        <p:spPr>
          <a:xfrm>
            <a:off x="459825" y="236100"/>
            <a:ext cx="3245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>
                <a:solidFill>
                  <a:srgbClr val="3D85C6"/>
                </a:solidFill>
              </a:rPr>
              <a:t>CREDENCIAMENTO  </a:t>
            </a:r>
            <a:endParaRPr b="1">
              <a:solidFill>
                <a:srgbClr val="3D85C6"/>
              </a:solidFill>
            </a:endParaRPr>
          </a:p>
        </p:txBody>
      </p:sp>
      <p:sp>
        <p:nvSpPr>
          <p:cNvPr id="139" name="Google Shape;139;p20"/>
          <p:cNvSpPr txBox="1"/>
          <p:nvPr/>
        </p:nvSpPr>
        <p:spPr>
          <a:xfrm>
            <a:off x="346800" y="894238"/>
            <a:ext cx="19779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ontserrat"/>
              <a:buChar char="●"/>
            </a:pPr>
            <a:r>
              <a:rPr b="1" lang="pt-BR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Edital 001/2023</a:t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0" name="Google Shape;14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32971" y="57050"/>
            <a:ext cx="1344754" cy="751750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0"/>
          <p:cNvSpPr txBox="1"/>
          <p:nvPr/>
        </p:nvSpPr>
        <p:spPr>
          <a:xfrm>
            <a:off x="3765000" y="1437425"/>
            <a:ext cx="2892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200">
                <a:solidFill>
                  <a:srgbClr val="E25300"/>
                </a:solidFill>
                <a:latin typeface="Montserrat"/>
                <a:ea typeface="Montserrat"/>
                <a:cs typeface="Montserrat"/>
                <a:sym typeface="Montserrat"/>
              </a:rPr>
              <a:t>EMPRESA RESPONSÁVEL: </a:t>
            </a:r>
            <a:endParaRPr>
              <a:solidFill>
                <a:srgbClr val="E25300"/>
              </a:solidFill>
            </a:endParaRPr>
          </a:p>
        </p:txBody>
      </p:sp>
      <p:sp>
        <p:nvSpPr>
          <p:cNvPr id="142" name="Google Shape;142;p20"/>
          <p:cNvSpPr txBox="1"/>
          <p:nvPr/>
        </p:nvSpPr>
        <p:spPr>
          <a:xfrm>
            <a:off x="531025" y="1437425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200">
                <a:solidFill>
                  <a:srgbClr val="E25300"/>
                </a:solidFill>
                <a:latin typeface="Montserrat"/>
                <a:ea typeface="Montserrat"/>
                <a:cs typeface="Montserrat"/>
                <a:sym typeface="Montserrat"/>
              </a:rPr>
              <a:t>ÁREAS:</a:t>
            </a:r>
            <a:endParaRPr b="1" sz="1200">
              <a:solidFill>
                <a:srgbClr val="E253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3" name="Google Shape;143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32975" y="1437412"/>
            <a:ext cx="1008950" cy="999050"/>
          </a:xfrm>
          <a:prstGeom prst="rect">
            <a:avLst/>
          </a:prstGeom>
          <a:solidFill>
            <a:schemeClr val="lt1"/>
          </a:solidFill>
          <a:ln cap="flat" cmpd="sng" w="38100">
            <a:solidFill>
              <a:srgbClr val="E253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44" name="Google Shape;144;p20"/>
          <p:cNvPicPr preferRelativeResize="0"/>
          <p:nvPr/>
        </p:nvPicPr>
        <p:blipFill rotWithShape="1">
          <a:blip r:embed="rId5">
            <a:alphaModFix/>
          </a:blip>
          <a:srcRect b="24151" l="2254" r="66341" t="22287"/>
          <a:stretch/>
        </p:blipFill>
        <p:spPr>
          <a:xfrm>
            <a:off x="3754125" y="2848825"/>
            <a:ext cx="3052201" cy="1928825"/>
          </a:xfrm>
          <a:prstGeom prst="rect">
            <a:avLst/>
          </a:prstGeom>
          <a:noFill/>
          <a:ln>
            <a:noFill/>
          </a:ln>
          <a:effectLst>
            <a:outerShdw blurRad="142875" rotWithShape="0" algn="bl" dir="5400000" dist="85725">
              <a:srgbClr val="000000">
                <a:alpha val="50000"/>
              </a:srgbClr>
            </a:outerShdw>
          </a:effectLst>
        </p:spPr>
      </p:pic>
      <p:pic>
        <p:nvPicPr>
          <p:cNvPr id="145" name="Google Shape;145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12725" y="1714500"/>
            <a:ext cx="928597" cy="897625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0"/>
          <p:cNvSpPr/>
          <p:nvPr/>
        </p:nvSpPr>
        <p:spPr>
          <a:xfrm>
            <a:off x="556575" y="2805425"/>
            <a:ext cx="3052200" cy="856200"/>
          </a:xfrm>
          <a:prstGeom prst="roundRect">
            <a:avLst>
              <a:gd fmla="val 16667" name="adj"/>
            </a:avLst>
          </a:prstGeom>
          <a:solidFill>
            <a:srgbClr val="E25300"/>
          </a:solidFill>
          <a:ln cap="flat" cmpd="sng" w="38100">
            <a:solidFill>
              <a:srgbClr val="E253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9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AUDIÊNCIA</a:t>
            </a:r>
            <a:br>
              <a:rPr b="1" lang="pt-BR" sz="9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pt-BR" sz="9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DIA: 18/04/2024</a:t>
            </a:r>
            <a:endParaRPr b="1" sz="9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9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LOCAL: AUDITÓRIO DA PROCURADORIA </a:t>
            </a:r>
            <a:endParaRPr b="1" sz="9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1"/>
          <p:cNvSpPr txBox="1"/>
          <p:nvPr>
            <p:ph type="title"/>
          </p:nvPr>
        </p:nvSpPr>
        <p:spPr>
          <a:xfrm>
            <a:off x="459825" y="146575"/>
            <a:ext cx="5486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>
                <a:solidFill>
                  <a:srgbClr val="3D85C6"/>
                </a:solidFill>
              </a:rPr>
              <a:t>AUDIÊNCIA DISTRITO DE JK</a:t>
            </a:r>
            <a:endParaRPr b="1">
              <a:solidFill>
                <a:srgbClr val="3D85C6"/>
              </a:solidFill>
            </a:endParaRPr>
          </a:p>
        </p:txBody>
      </p:sp>
      <p:pic>
        <p:nvPicPr>
          <p:cNvPr id="152" name="Google Shape;15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32971" y="57050"/>
            <a:ext cx="1344754" cy="75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1"/>
          <p:cNvPicPr preferRelativeResize="0"/>
          <p:nvPr/>
        </p:nvPicPr>
        <p:blipFill rotWithShape="1">
          <a:blip r:embed="rId4">
            <a:alphaModFix/>
          </a:blip>
          <a:srcRect b="24151" l="2254" r="66341" t="22287"/>
          <a:stretch/>
        </p:blipFill>
        <p:spPr>
          <a:xfrm>
            <a:off x="6562200" y="3527600"/>
            <a:ext cx="2344874" cy="1481825"/>
          </a:xfrm>
          <a:prstGeom prst="rect">
            <a:avLst/>
          </a:prstGeom>
          <a:noFill/>
          <a:ln>
            <a:noFill/>
          </a:ln>
          <a:effectLst>
            <a:outerShdw blurRad="142875" rotWithShape="0" algn="bl" dir="5400000" dist="85725">
              <a:srgbClr val="000000">
                <a:alpha val="50000"/>
              </a:srgbClr>
            </a:outerShdw>
          </a:effectLst>
        </p:spPr>
      </p:pic>
      <p:pic>
        <p:nvPicPr>
          <p:cNvPr id="154" name="Google Shape;154;p21"/>
          <p:cNvPicPr preferRelativeResize="0"/>
          <p:nvPr/>
        </p:nvPicPr>
        <p:blipFill rotWithShape="1">
          <a:blip r:embed="rId5">
            <a:alphaModFix/>
          </a:blip>
          <a:srcRect b="15963" l="0" r="0" t="15963"/>
          <a:stretch/>
        </p:blipFill>
        <p:spPr>
          <a:xfrm>
            <a:off x="346625" y="2773563"/>
            <a:ext cx="1943124" cy="176362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55" name="Google Shape;155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9625" y="808800"/>
            <a:ext cx="3944276" cy="22137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56" name="Google Shape;156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45601" y="944800"/>
            <a:ext cx="3861472" cy="216725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57" name="Google Shape;157;p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51838" y="2571750"/>
            <a:ext cx="3861476" cy="216726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