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y="5143500" cx="9144000"/>
  <p:notesSz cx="6858000" cy="9144000"/>
  <p:embeddedFontLst>
    <p:embeddedFont>
      <p:font typeface="Montserrat SemiBold"/>
      <p:regular r:id="rId45"/>
      <p:bold r:id="rId46"/>
      <p:italic r:id="rId47"/>
      <p:boldItalic r:id="rId48"/>
    </p:embeddedFont>
    <p:embeddedFont>
      <p:font typeface="Roboto"/>
      <p:regular r:id="rId49"/>
      <p:bold r:id="rId50"/>
      <p:italic r:id="rId51"/>
      <p:boldItalic r:id="rId52"/>
    </p:embeddedFont>
    <p:embeddedFont>
      <p:font typeface="Montserrat"/>
      <p:regular r:id="rId53"/>
      <p:bold r:id="rId54"/>
      <p:italic r:id="rId55"/>
      <p:boldItalic r:id="rId56"/>
    </p:embeddedFont>
    <p:embeddedFont>
      <p:font typeface="Montserrat Medium"/>
      <p:regular r:id="rId57"/>
      <p:bold r:id="rId58"/>
      <p:italic r:id="rId59"/>
      <p:boldItalic r:id="rId60"/>
    </p:embeddedFont>
    <p:embeddedFont>
      <p:font typeface="Montserrat ExtraBold"/>
      <p:bold r:id="rId61"/>
      <p:boldItalic r:id="rId62"/>
    </p:embeddedFont>
    <p:embeddedFont>
      <p:font typeface="Comfortaa"/>
      <p:regular r:id="rId63"/>
      <p:bold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3" name="Pedro Henrique Bianchi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1298529-FDAF-4E8B-A335-85797BBBB108}">
  <a:tblStyle styleId="{61298529-FDAF-4E8B-A335-85797BBBB108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font" Target="fonts/MontserratSemiBold-bold.fntdata"/><Relationship Id="rId45" Type="http://schemas.openxmlformats.org/officeDocument/2006/relationships/font" Target="fonts/MontserratSemiBold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MontserratSemiBold-boldItalic.fntdata"/><Relationship Id="rId47" Type="http://schemas.openxmlformats.org/officeDocument/2006/relationships/font" Target="fonts/MontserratSemiBold-italic.fntdata"/><Relationship Id="rId49" Type="http://schemas.openxmlformats.org/officeDocument/2006/relationships/font" Target="fonts/Roboto-regular.fntdata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MontserratExtraBold-boldItalic.fntdata"/><Relationship Id="rId61" Type="http://schemas.openxmlformats.org/officeDocument/2006/relationships/font" Target="fonts/MontserratExtraBold-bold.fntdata"/><Relationship Id="rId20" Type="http://schemas.openxmlformats.org/officeDocument/2006/relationships/slide" Target="slides/slide13.xml"/><Relationship Id="rId64" Type="http://schemas.openxmlformats.org/officeDocument/2006/relationships/font" Target="fonts/Comfortaa-bold.fntdata"/><Relationship Id="rId63" Type="http://schemas.openxmlformats.org/officeDocument/2006/relationships/font" Target="fonts/Comfortaa-regular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font" Target="fonts/MontserratMedium-bold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Roboto-italic.fntdata"/><Relationship Id="rId50" Type="http://schemas.openxmlformats.org/officeDocument/2006/relationships/font" Target="fonts/Roboto-bold.fntdata"/><Relationship Id="rId53" Type="http://schemas.openxmlformats.org/officeDocument/2006/relationships/font" Target="fonts/Montserrat-regular.fntdata"/><Relationship Id="rId52" Type="http://schemas.openxmlformats.org/officeDocument/2006/relationships/font" Target="fonts/Roboto-boldItalic.fntdata"/><Relationship Id="rId11" Type="http://schemas.openxmlformats.org/officeDocument/2006/relationships/slide" Target="slides/slide4.xml"/><Relationship Id="rId55" Type="http://schemas.openxmlformats.org/officeDocument/2006/relationships/font" Target="fonts/Montserrat-italic.fntdata"/><Relationship Id="rId10" Type="http://schemas.openxmlformats.org/officeDocument/2006/relationships/slide" Target="slides/slide3.xml"/><Relationship Id="rId54" Type="http://schemas.openxmlformats.org/officeDocument/2006/relationships/font" Target="fonts/Montserrat-bold.fntdata"/><Relationship Id="rId13" Type="http://schemas.openxmlformats.org/officeDocument/2006/relationships/slide" Target="slides/slide6.xml"/><Relationship Id="rId57" Type="http://schemas.openxmlformats.org/officeDocument/2006/relationships/font" Target="fonts/MontserratMedium-regular.fntdata"/><Relationship Id="rId12" Type="http://schemas.openxmlformats.org/officeDocument/2006/relationships/slide" Target="slides/slide5.xml"/><Relationship Id="rId56" Type="http://schemas.openxmlformats.org/officeDocument/2006/relationships/font" Target="fonts/Montserrat-boldItalic.fntdata"/><Relationship Id="rId15" Type="http://schemas.openxmlformats.org/officeDocument/2006/relationships/slide" Target="slides/slide8.xml"/><Relationship Id="rId59" Type="http://schemas.openxmlformats.org/officeDocument/2006/relationships/font" Target="fonts/MontserratMedium-italic.fntdata"/><Relationship Id="rId14" Type="http://schemas.openxmlformats.org/officeDocument/2006/relationships/slide" Target="slides/slide7.xml"/><Relationship Id="rId58" Type="http://schemas.openxmlformats.org/officeDocument/2006/relationships/font" Target="fonts/MontserratMedium-bold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01-30T01:43:46.675">
    <p:pos x="6000" y="0"/>
    <p:text>Ficou muito, Euller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5-01-30T02:04:00.609">
    <p:pos x="6000" y="0"/>
    <p:text>Importante ter a visão no mapa das áreas (temos isso já em algum material).
Importante também inserir a informação de qual frente e responsável é por cada área.</p:text>
  </p:cm>
  <p:cm authorId="0" idx="3" dt="2025-01-30T02:04:00.609">
    <p:pos x="6000" y="0"/>
    <p:text>@planejamento@curvelo.mg.gov.br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5a13273a6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5a13273a6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d86bd9222d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d86bd9222d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d86bd9222d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d86bd9222d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d86bd9222d_2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d86bd9222d_2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d86bd9222d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d86bd9222d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d86bd9222d_2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d86bd9222d_2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d86bd9222d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d86bd9222d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d86bd9222d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d86bd9222d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d86bd9222d_2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d86bd9222d_2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d86bd9222d_2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d86bd9222d_2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d875409b49_1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d875409b49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3c3e6bcdf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3c3e6bcd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d875409b49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d875409b49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d875409b49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d875409b49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d86bd9222d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d86bd9222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d86bd9222d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d86bd9222d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d86bd9222d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d86bd9222d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d86bd9222d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d86bd9222d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d86bd9222d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d86bd9222d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d86bd9222d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d86bd9222d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d621b7fba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d621b7fba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d86bd9222d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d86bd9222d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d86bd9222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d86bd9222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2afce490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2afce490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d86bd9222d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d86bd9222d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d86bd9222d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d86bd9222d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d86bd9222d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d86bd9222d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d86bd9222d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d86bd9222d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d875409b49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d875409b49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ec40e1f853_1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g1ec40e1f853_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3c41937e16_1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3c41937e16_1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df4203f266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df4203f266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d6275c6ca0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d6275c6ca0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d86bd9222d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d86bd9222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d86bd9222d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d86bd9222d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d86bd9222d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d86bd9222d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d86bd9222d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d86bd9222d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hyperlink" Target="https://setelagoas.com.br/noticias/cidades/95930-programa-ambulante-legal-e-efetivado-pela-prefeitura-de-sete-lagoas-em-noite-marcada-pela-emocao/" TargetMode="External"/><Relationship Id="rId6" Type="http://schemas.openxmlformats.org/officeDocument/2006/relationships/hyperlink" Target="https://setelagoas.com.br/noticias/cidades/95930-programa-ambulante-legal-e-efetivado-pela-prefeitura-de-sete-lagoas-em-noite-marcada-pela-emocao/" TargetMode="External"/><Relationship Id="rId7" Type="http://schemas.openxmlformats.org/officeDocument/2006/relationships/hyperlink" Target="https://setelagoas.com.br/noticias/cidades/95930-programa-ambulante-legal-e-efetivado-pela-prefeitura-de-sete-lagoas-em-noite-marcada-pela-emocao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comments" Target="../comments/comment1.xml"/><Relationship Id="rId4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30.png"/><Relationship Id="rId6" Type="http://schemas.openxmlformats.org/officeDocument/2006/relationships/hyperlink" Target="https://pt.wikipedia.org/wiki/Confer%C3%AAncias_das_Na%C3%A7%C3%B5es_Unidas_sobre_as_Mudan%C3%A7as_Clim%C3%A1ticas" TargetMode="External"/><Relationship Id="rId7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docs.google.com/document/d/1vDl4LX8JQ8yV1ebsf2bIZKT-oIfqJbGP/edit?usp=sharing&amp;ouid=109958378814578699990&amp;rtpof=true&amp;sd=true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comments" Target="../comments/comment2.xml"/><Relationship Id="rId4" Type="http://schemas.openxmlformats.org/officeDocument/2006/relationships/image" Target="../media/image34.png"/><Relationship Id="rId5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Relationship Id="rId4" Type="http://schemas.openxmlformats.org/officeDocument/2006/relationships/image" Target="../media/image3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447275" y="356725"/>
            <a:ext cx="2275800" cy="23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b="1" lang="pt-BR" sz="1300">
                <a:solidFill>
                  <a:srgbClr val="033144"/>
                </a:solidFill>
                <a:latin typeface="Comfortaa"/>
                <a:ea typeface="Comfortaa"/>
                <a:cs typeface="Comfortaa"/>
                <a:sym typeface="Comfortaa"/>
              </a:rPr>
              <a:t>30</a:t>
            </a:r>
            <a:r>
              <a:rPr b="1" lang="pt-BR" sz="1300">
                <a:solidFill>
                  <a:srgbClr val="033144"/>
                </a:solidFill>
                <a:latin typeface="Comfortaa"/>
                <a:ea typeface="Comfortaa"/>
                <a:cs typeface="Comfortaa"/>
                <a:sym typeface="Comfortaa"/>
              </a:rPr>
              <a:t> DE JANEIRO DE </a:t>
            </a:r>
            <a:r>
              <a:rPr b="1" lang="pt-BR" sz="1300">
                <a:solidFill>
                  <a:srgbClr val="033144"/>
                </a:solidFill>
                <a:latin typeface="Comfortaa"/>
                <a:ea typeface="Comfortaa"/>
                <a:cs typeface="Comfortaa"/>
                <a:sym typeface="Comfortaa"/>
              </a:rPr>
              <a:t>2025</a:t>
            </a:r>
            <a:endParaRPr b="1" sz="1300">
              <a:solidFill>
                <a:srgbClr val="03314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21641" l="5625" r="5501" t="26854"/>
          <a:stretch/>
        </p:blipFill>
        <p:spPr>
          <a:xfrm>
            <a:off x="900475" y="1727100"/>
            <a:ext cx="3945576" cy="12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title"/>
          </p:nvPr>
        </p:nvSpPr>
        <p:spPr>
          <a:xfrm>
            <a:off x="2592575" y="1951950"/>
            <a:ext cx="4077900" cy="6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AMBULANTES</a:t>
            </a:r>
            <a:endParaRPr sz="27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AMBULANTES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18" name="Google Shape;118;p23"/>
          <p:cNvSpPr txBox="1"/>
          <p:nvPr/>
        </p:nvSpPr>
        <p:spPr>
          <a:xfrm>
            <a:off x="605125" y="1845750"/>
            <a:ext cx="3000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Código de Posturas​</a:t>
            </a:r>
            <a:endParaRPr sz="17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19" name="Google Shape;119;p23"/>
          <p:cNvSpPr txBox="1"/>
          <p:nvPr/>
        </p:nvSpPr>
        <p:spPr>
          <a:xfrm>
            <a:off x="505600" y="1104225"/>
            <a:ext cx="5135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500"/>
              <a:buFont typeface="Montserrat Medium"/>
              <a:buChar char="●"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Contexto: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0" name="Google Shape;120;p23"/>
          <p:cNvSpPr txBox="1"/>
          <p:nvPr/>
        </p:nvSpPr>
        <p:spPr>
          <a:xfrm>
            <a:off x="605125" y="2295150"/>
            <a:ext cx="35694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Art. 245. O exercício do comércio ambulante dependerá sempre de licença especial, que será concedida de conformidade com as prescrições da legislação fiscal do Município conforme preceitua este Código. ​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1" name="Google Shape;121;p23"/>
          <p:cNvSpPr txBox="1"/>
          <p:nvPr/>
        </p:nvSpPr>
        <p:spPr>
          <a:xfrm>
            <a:off x="4609575" y="1233750"/>
            <a:ext cx="3519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Necessidade de se criar uma legislação específica, alterando o Código de Posturas, de forma a permitir a atividade de comércio ambulante.​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2" name="Google Shape;122;p23"/>
          <p:cNvSpPr txBox="1"/>
          <p:nvPr/>
        </p:nvSpPr>
        <p:spPr>
          <a:xfrm>
            <a:off x="4609575" y="778200"/>
            <a:ext cx="3000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Legislação</a:t>
            </a:r>
            <a:endParaRPr b="1" sz="7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3" name="Google Shape;123;p23"/>
          <p:cNvPicPr preferRelativeResize="0"/>
          <p:nvPr/>
        </p:nvPicPr>
        <p:blipFill rotWithShape="1">
          <a:blip r:embed="rId3">
            <a:alphaModFix/>
          </a:blip>
          <a:srcRect b="1378" l="16034" r="15850" t="14537"/>
          <a:stretch/>
        </p:blipFill>
        <p:spPr>
          <a:xfrm>
            <a:off x="5963675" y="2444950"/>
            <a:ext cx="2812249" cy="228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AMBULANTES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9" name="Google Shape;129;p24"/>
          <p:cNvSpPr txBox="1"/>
          <p:nvPr/>
        </p:nvSpPr>
        <p:spPr>
          <a:xfrm>
            <a:off x="3336350" y="782325"/>
            <a:ext cx="36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Assegurar direitos</a:t>
            </a:r>
            <a:endParaRPr b="1" sz="15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24"/>
          <p:cNvSpPr txBox="1"/>
          <p:nvPr/>
        </p:nvSpPr>
        <p:spPr>
          <a:xfrm>
            <a:off x="3592800" y="1151800"/>
            <a:ext cx="4461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Garantia de direitos ao ambulante.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1" name="Google Shape;131;p24"/>
          <p:cNvSpPr txBox="1"/>
          <p:nvPr/>
        </p:nvSpPr>
        <p:spPr>
          <a:xfrm>
            <a:off x="3336350" y="1584350"/>
            <a:ext cx="4461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Condições de trabalho</a:t>
            </a:r>
            <a:endParaRPr b="1" sz="15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24"/>
          <p:cNvSpPr txBox="1"/>
          <p:nvPr/>
        </p:nvSpPr>
        <p:spPr>
          <a:xfrm>
            <a:off x="3592789" y="1960400"/>
            <a:ext cx="36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Dignidade para o trabalhador.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3" name="Google Shape;133;p24"/>
          <p:cNvSpPr txBox="1"/>
          <p:nvPr/>
        </p:nvSpPr>
        <p:spPr>
          <a:xfrm>
            <a:off x="3336357" y="2492013"/>
            <a:ext cx="4379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Ordenamento urbano</a:t>
            </a:r>
            <a:endParaRPr b="1" sz="15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24"/>
          <p:cNvSpPr txBox="1"/>
          <p:nvPr/>
        </p:nvSpPr>
        <p:spPr>
          <a:xfrm>
            <a:off x="3592789" y="2820275"/>
            <a:ext cx="4800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Distribuição igualitária entre o ambiente.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5" name="Google Shape;135;p24"/>
          <p:cNvSpPr/>
          <p:nvPr/>
        </p:nvSpPr>
        <p:spPr>
          <a:xfrm>
            <a:off x="0" y="1861425"/>
            <a:ext cx="2951100" cy="1223700"/>
          </a:xfrm>
          <a:prstGeom prst="rect">
            <a:avLst/>
          </a:prstGeom>
          <a:solidFill>
            <a:srgbClr val="033144"/>
          </a:solidFill>
          <a:ln cap="flat" cmpd="sng" w="9525">
            <a:solidFill>
              <a:srgbClr val="0331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4"/>
          <p:cNvSpPr txBox="1"/>
          <p:nvPr/>
        </p:nvSpPr>
        <p:spPr>
          <a:xfrm>
            <a:off x="3336339" y="3307775"/>
            <a:ext cx="4800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Integração ao sistema econômico​</a:t>
            </a:r>
            <a:endParaRPr b="1" sz="15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24"/>
          <p:cNvSpPr txBox="1"/>
          <p:nvPr/>
        </p:nvSpPr>
        <p:spPr>
          <a:xfrm>
            <a:off x="3592802" y="3680150"/>
            <a:ext cx="5673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Intervenção do Poder Público para organização.​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8" name="Google Shape;138;p24"/>
          <p:cNvSpPr txBox="1"/>
          <p:nvPr/>
        </p:nvSpPr>
        <p:spPr>
          <a:xfrm>
            <a:off x="1201075" y="2116125"/>
            <a:ext cx="16839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2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POLÍTICA PÚBLICA​</a:t>
            </a:r>
            <a:endParaRPr sz="172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AMBULANTES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3336350" y="816525"/>
            <a:ext cx="3774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Desorganização urbana​</a:t>
            </a:r>
            <a:endParaRPr b="1" sz="15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25"/>
          <p:cNvSpPr txBox="1"/>
          <p:nvPr/>
        </p:nvSpPr>
        <p:spPr>
          <a:xfrm>
            <a:off x="3592800" y="1165225"/>
            <a:ext cx="48495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Ambulantes estão espalhados por toda a cidade, sem controle, de forma desordenada.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6" name="Google Shape;146;p25"/>
          <p:cNvSpPr txBox="1"/>
          <p:nvPr/>
        </p:nvSpPr>
        <p:spPr>
          <a:xfrm>
            <a:off x="3404450" y="1800325"/>
            <a:ext cx="370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Informalidade</a:t>
            </a:r>
            <a:endParaRPr b="1" sz="15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25"/>
          <p:cNvSpPr txBox="1"/>
          <p:nvPr/>
        </p:nvSpPr>
        <p:spPr>
          <a:xfrm>
            <a:off x="3592800" y="213565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Ambulantes irregulares.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8" name="Google Shape;148;p25"/>
          <p:cNvSpPr txBox="1"/>
          <p:nvPr/>
        </p:nvSpPr>
        <p:spPr>
          <a:xfrm>
            <a:off x="3404450" y="2572613"/>
            <a:ext cx="4450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Ambulantes existentes irregulares​</a:t>
            </a:r>
            <a:endParaRPr b="1" sz="15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25"/>
          <p:cNvSpPr txBox="1"/>
          <p:nvPr/>
        </p:nvSpPr>
        <p:spPr>
          <a:xfrm>
            <a:off x="3592800" y="2884550"/>
            <a:ext cx="3988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Permanecerão nos locais?​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0" name="Google Shape;150;p25"/>
          <p:cNvSpPr txBox="1"/>
          <p:nvPr/>
        </p:nvSpPr>
        <p:spPr>
          <a:xfrm>
            <a:off x="3404450" y="3344925"/>
            <a:ext cx="412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Ambulantes </a:t>
            </a: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existentes com alvará​</a:t>
            </a:r>
            <a:endParaRPr b="1" sz="15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25"/>
          <p:cNvSpPr txBox="1"/>
          <p:nvPr/>
        </p:nvSpPr>
        <p:spPr>
          <a:xfrm>
            <a:off x="3635300" y="3714525"/>
            <a:ext cx="5096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Serão mantidos ou não nos lugares já instalados?​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2" name="Google Shape;152;p25"/>
          <p:cNvSpPr/>
          <p:nvPr/>
        </p:nvSpPr>
        <p:spPr>
          <a:xfrm>
            <a:off x="0" y="1861425"/>
            <a:ext cx="3119700" cy="1223700"/>
          </a:xfrm>
          <a:prstGeom prst="rect">
            <a:avLst/>
          </a:prstGeom>
          <a:solidFill>
            <a:srgbClr val="033144"/>
          </a:solidFill>
          <a:ln cap="flat" cmpd="sng" w="9525">
            <a:solidFill>
              <a:srgbClr val="0331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53" name="Google Shape;153;p25"/>
          <p:cNvSpPr txBox="1"/>
          <p:nvPr/>
        </p:nvSpPr>
        <p:spPr>
          <a:xfrm>
            <a:off x="1201075" y="2248575"/>
            <a:ext cx="16839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2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PROBLEMAS</a:t>
            </a:r>
            <a:endParaRPr sz="172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54" name="Google Shape;154;p25"/>
          <p:cNvPicPr preferRelativeResize="0"/>
          <p:nvPr/>
        </p:nvPicPr>
        <p:blipFill rotWithShape="1">
          <a:blip r:embed="rId3">
            <a:alphaModFix/>
          </a:blip>
          <a:srcRect b="0" l="51909" r="0" t="0"/>
          <a:stretch/>
        </p:blipFill>
        <p:spPr>
          <a:xfrm>
            <a:off x="0" y="1650350"/>
            <a:ext cx="1983450" cy="30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AMBULANTES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3336350" y="835450"/>
            <a:ext cx="2794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Poluição visual​</a:t>
            </a:r>
            <a:endParaRPr b="1" sz="15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6"/>
          <p:cNvSpPr txBox="1"/>
          <p:nvPr/>
        </p:nvSpPr>
        <p:spPr>
          <a:xfrm>
            <a:off x="3592800" y="1152425"/>
            <a:ext cx="4321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Muitos ambulantes pelas ruas e praças da cidade.​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2" name="Google Shape;162;p26"/>
          <p:cNvSpPr txBox="1"/>
          <p:nvPr/>
        </p:nvSpPr>
        <p:spPr>
          <a:xfrm>
            <a:off x="3336350" y="1807550"/>
            <a:ext cx="370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Injustiça tributária​</a:t>
            </a:r>
            <a:endParaRPr b="1" sz="15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6"/>
          <p:cNvSpPr txBox="1"/>
          <p:nvPr/>
        </p:nvSpPr>
        <p:spPr>
          <a:xfrm>
            <a:off x="3592800" y="2124513"/>
            <a:ext cx="502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Concorrência direta com o comércio estabelecido, onde há incidência de tributos.​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4" name="Google Shape;164;p26"/>
          <p:cNvSpPr txBox="1"/>
          <p:nvPr/>
        </p:nvSpPr>
        <p:spPr>
          <a:xfrm>
            <a:off x="3336350" y="2779638"/>
            <a:ext cx="4450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Mercadorias</a:t>
            </a:r>
            <a:endParaRPr b="1" sz="15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26"/>
          <p:cNvSpPr txBox="1"/>
          <p:nvPr/>
        </p:nvSpPr>
        <p:spPr>
          <a:xfrm>
            <a:off x="3592800" y="3137500"/>
            <a:ext cx="3988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Definição das mercadorias permitidas.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6" name="Google Shape;166;p26"/>
          <p:cNvSpPr txBox="1"/>
          <p:nvPr/>
        </p:nvSpPr>
        <p:spPr>
          <a:xfrm>
            <a:off x="3336350" y="3557313"/>
            <a:ext cx="412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Padronização</a:t>
            </a:r>
            <a:endParaRPr b="1" sz="15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26"/>
          <p:cNvSpPr txBox="1"/>
          <p:nvPr/>
        </p:nvSpPr>
        <p:spPr>
          <a:xfrm>
            <a:off x="3592800" y="3919475"/>
            <a:ext cx="5095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Padronização dos mobiliários e barracas.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8" name="Google Shape;168;p26"/>
          <p:cNvSpPr/>
          <p:nvPr/>
        </p:nvSpPr>
        <p:spPr>
          <a:xfrm>
            <a:off x="0" y="1861425"/>
            <a:ext cx="3156300" cy="1223700"/>
          </a:xfrm>
          <a:prstGeom prst="rect">
            <a:avLst/>
          </a:prstGeom>
          <a:solidFill>
            <a:srgbClr val="033144"/>
          </a:solidFill>
          <a:ln cap="flat" cmpd="sng" w="9525">
            <a:solidFill>
              <a:srgbClr val="0331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6"/>
          <p:cNvSpPr txBox="1"/>
          <p:nvPr/>
        </p:nvSpPr>
        <p:spPr>
          <a:xfrm>
            <a:off x="1201075" y="2248575"/>
            <a:ext cx="16839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2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PROBLEMAS</a:t>
            </a:r>
            <a:endParaRPr sz="172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70" name="Google Shape;170;p26"/>
          <p:cNvPicPr preferRelativeResize="0"/>
          <p:nvPr/>
        </p:nvPicPr>
        <p:blipFill rotWithShape="1">
          <a:blip r:embed="rId3">
            <a:alphaModFix/>
          </a:blip>
          <a:srcRect b="0" l="51909" r="0" t="0"/>
          <a:stretch/>
        </p:blipFill>
        <p:spPr>
          <a:xfrm>
            <a:off x="0" y="1650350"/>
            <a:ext cx="1983450" cy="30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AMBULANTES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76" name="Google Shape;176;p27"/>
          <p:cNvSpPr txBox="1"/>
          <p:nvPr/>
        </p:nvSpPr>
        <p:spPr>
          <a:xfrm>
            <a:off x="661125" y="795925"/>
            <a:ext cx="8052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CASE DE SETE LAGOAS/MG</a:t>
            </a:r>
            <a:endParaRPr b="1" sz="19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2429850" y="1116300"/>
            <a:ext cx="4284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Programa Ambulante Legal</a:t>
            </a:r>
            <a:endParaRPr b="1" sz="15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447250" y="1632550"/>
            <a:ext cx="4066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Alteração Código de Posturas​</a:t>
            </a:r>
            <a:endParaRPr b="1" sz="15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27"/>
          <p:cNvSpPr txBox="1"/>
          <p:nvPr/>
        </p:nvSpPr>
        <p:spPr>
          <a:xfrm>
            <a:off x="4513450" y="1632538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Credenciamento</a:t>
            </a:r>
            <a:endParaRPr b="1" sz="15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27"/>
          <p:cNvSpPr txBox="1"/>
          <p:nvPr/>
        </p:nvSpPr>
        <p:spPr>
          <a:xfrm>
            <a:off x="598000" y="1987625"/>
            <a:ext cx="3764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Autorização para exercício do comércio ambulante, com indicação dos locais onde não é permitida a atividade de comércio ambulante. </a:t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1" name="Google Shape;181;p27"/>
          <p:cNvSpPr txBox="1"/>
          <p:nvPr/>
        </p:nvSpPr>
        <p:spPr>
          <a:xfrm>
            <a:off x="4801175" y="1987625"/>
            <a:ext cx="3764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Realizado através de credenciamento, com prazo de 12 meses. Vedação de participação em eventos do Município de ambulantes não credenciados.</a:t>
            </a:r>
            <a:endParaRPr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2" name="Google Shape;182;p27"/>
          <p:cNvSpPr txBox="1"/>
          <p:nvPr/>
        </p:nvSpPr>
        <p:spPr>
          <a:xfrm>
            <a:off x="447250" y="2972825"/>
            <a:ext cx="3764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Decreto instituindo programa</a:t>
            </a:r>
            <a:endParaRPr b="1" sz="15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27"/>
          <p:cNvSpPr txBox="1"/>
          <p:nvPr/>
        </p:nvSpPr>
        <p:spPr>
          <a:xfrm>
            <a:off x="661125" y="3329575"/>
            <a:ext cx="38232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Criado para identificar e formalizar os ambulantes que estão em situação irregular. Prazo de 30 dias para regularização. Cartão de identificação com QR Code.</a:t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4" name="Google Shape;184;p27"/>
          <p:cNvSpPr txBox="1"/>
          <p:nvPr/>
        </p:nvSpPr>
        <p:spPr>
          <a:xfrm>
            <a:off x="4513450" y="2972825"/>
            <a:ext cx="3687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Capacitação obrigatória​</a:t>
            </a:r>
            <a:endParaRPr b="1" sz="15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27"/>
          <p:cNvSpPr txBox="1"/>
          <p:nvPr/>
        </p:nvSpPr>
        <p:spPr>
          <a:xfrm>
            <a:off x="4801175" y="3398875"/>
            <a:ext cx="3687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Exige apresentação de curso de capacitação de boas práticas de fabricação e manipulação de alimentos.</a:t>
            </a:r>
            <a:endParaRPr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86" name="Google Shape;18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5750" y="715627"/>
            <a:ext cx="1748975" cy="1216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AMBULANTES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92" name="Google Shape;192;p28"/>
          <p:cNvSpPr/>
          <p:nvPr/>
        </p:nvSpPr>
        <p:spPr>
          <a:xfrm>
            <a:off x="0" y="1861425"/>
            <a:ext cx="3156300" cy="1223700"/>
          </a:xfrm>
          <a:prstGeom prst="rect">
            <a:avLst/>
          </a:prstGeom>
          <a:solidFill>
            <a:srgbClr val="033144"/>
          </a:solidFill>
          <a:ln cap="flat" cmpd="sng" w="9525">
            <a:solidFill>
              <a:srgbClr val="0331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8"/>
          <p:cNvSpPr txBox="1"/>
          <p:nvPr/>
        </p:nvSpPr>
        <p:spPr>
          <a:xfrm>
            <a:off x="1201075" y="2117725"/>
            <a:ext cx="16839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2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AMBULANTE LEGAL</a:t>
            </a:r>
            <a:endParaRPr sz="172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94" name="Google Shape;1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203">
            <a:off x="5889425" y="2527763"/>
            <a:ext cx="2599521" cy="1753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7320000" dist="47625">
              <a:srgbClr val="000000">
                <a:alpha val="50000"/>
              </a:srgbClr>
            </a:outerShdw>
          </a:effectLst>
        </p:spPr>
      </p:pic>
      <p:pic>
        <p:nvPicPr>
          <p:cNvPr id="195" name="Google Shape;19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59145">
            <a:off x="3695825" y="518550"/>
            <a:ext cx="2420350" cy="3262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7320000" dist="47625">
              <a:srgbClr val="000000">
                <a:alpha val="50000"/>
              </a:srgbClr>
            </a:outerShdw>
          </a:effectLst>
        </p:spPr>
      </p:pic>
      <p:sp>
        <p:nvSpPr>
          <p:cNvPr id="196" name="Google Shape;196;p28"/>
          <p:cNvSpPr txBox="1"/>
          <p:nvPr/>
        </p:nvSpPr>
        <p:spPr>
          <a:xfrm>
            <a:off x="6235575" y="1816150"/>
            <a:ext cx="14778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700">
                <a:solidFill>
                  <a:srgbClr val="033144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Programa </a:t>
            </a:r>
            <a:r>
              <a:rPr lang="pt-BR" sz="700" u="sng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Ambulante Lega</a:t>
            </a:r>
            <a:r>
              <a:rPr lang="pt-BR" sz="700">
                <a:solidFill>
                  <a:srgbClr val="033144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 é efetivado pela Prefeitura de Sete Lagoas</a:t>
            </a:r>
            <a:endParaRPr sz="7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AMBULANTES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02" name="Google Shape;202;p29"/>
          <p:cNvSpPr txBox="1"/>
          <p:nvPr/>
        </p:nvSpPr>
        <p:spPr>
          <a:xfrm>
            <a:off x="631825" y="708200"/>
            <a:ext cx="8052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EIXOS DE TRABALHO</a:t>
            </a:r>
            <a:endParaRPr b="1" sz="19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29"/>
          <p:cNvSpPr txBox="1"/>
          <p:nvPr/>
        </p:nvSpPr>
        <p:spPr>
          <a:xfrm>
            <a:off x="5335950" y="1185200"/>
            <a:ext cx="271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840D35"/>
                </a:solidFill>
                <a:latin typeface="Montserrat"/>
                <a:ea typeface="Montserrat"/>
                <a:cs typeface="Montserrat"/>
                <a:sym typeface="Montserrat"/>
              </a:rPr>
              <a:t>Legaliza Curvelo</a:t>
            </a:r>
            <a:endParaRPr b="1" sz="1800">
              <a:solidFill>
                <a:srgbClr val="840D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29"/>
          <p:cNvSpPr txBox="1"/>
          <p:nvPr/>
        </p:nvSpPr>
        <p:spPr>
          <a:xfrm>
            <a:off x="594813" y="1554750"/>
            <a:ext cx="4066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Espaço Urbano​</a:t>
            </a:r>
            <a:endParaRPr b="1" sz="19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" name="Google Shape;205;p29"/>
          <p:cNvSpPr txBox="1"/>
          <p:nvPr/>
        </p:nvSpPr>
        <p:spPr>
          <a:xfrm>
            <a:off x="4645663" y="153945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Mercadorias​</a:t>
            </a:r>
            <a:endParaRPr b="1" sz="19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29"/>
          <p:cNvSpPr txBox="1"/>
          <p:nvPr/>
        </p:nvSpPr>
        <p:spPr>
          <a:xfrm>
            <a:off x="345663" y="1964650"/>
            <a:ext cx="21993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Posturas​</a:t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Trânsito​</a:t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Meio Ambiente​</a:t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7" name="Google Shape;207;p29"/>
          <p:cNvSpPr txBox="1"/>
          <p:nvPr/>
        </p:nvSpPr>
        <p:spPr>
          <a:xfrm>
            <a:off x="4453771" y="1904075"/>
            <a:ext cx="26580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Posturas​</a:t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Meio Ambiente​</a:t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Vigilância Sanitária</a:t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8" name="Google Shape;208;p29"/>
          <p:cNvSpPr txBox="1"/>
          <p:nvPr/>
        </p:nvSpPr>
        <p:spPr>
          <a:xfrm>
            <a:off x="594813" y="2853613"/>
            <a:ext cx="3764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Tributação e Licenciamento</a:t>
            </a:r>
            <a:r>
              <a:rPr b="1" lang="pt-BR" sz="1900">
                <a:solidFill>
                  <a:srgbClr val="033144"/>
                </a:solidFill>
                <a:highlight>
                  <a:srgbClr val="F5F5F5"/>
                </a:highlight>
                <a:latin typeface="Montserrat"/>
                <a:ea typeface="Montserrat"/>
                <a:cs typeface="Montserrat"/>
                <a:sym typeface="Montserrat"/>
              </a:rPr>
              <a:t>​</a:t>
            </a:r>
            <a:endParaRPr b="1" sz="19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29"/>
          <p:cNvSpPr txBox="1"/>
          <p:nvPr/>
        </p:nvSpPr>
        <p:spPr>
          <a:xfrm>
            <a:off x="345663" y="3271375"/>
            <a:ext cx="38232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Tributário​</a:t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Posturas​</a:t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Vigilância Sanitária​</a:t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Sala Mineira</a:t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0" name="Google Shape;210;p29"/>
          <p:cNvSpPr txBox="1"/>
          <p:nvPr/>
        </p:nvSpPr>
        <p:spPr>
          <a:xfrm>
            <a:off x="4645663" y="2838325"/>
            <a:ext cx="3687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Capacitação</a:t>
            </a:r>
            <a:endParaRPr b="1" sz="19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29"/>
          <p:cNvSpPr txBox="1"/>
          <p:nvPr/>
        </p:nvSpPr>
        <p:spPr>
          <a:xfrm>
            <a:off x="4453763" y="3278575"/>
            <a:ext cx="36870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Vigilância Sanitária​</a:t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Meio Ambiente​</a:t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Sala Mineira</a:t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2" name="Google Shape;212;p29"/>
          <p:cNvSpPr txBox="1"/>
          <p:nvPr/>
        </p:nvSpPr>
        <p:spPr>
          <a:xfrm>
            <a:off x="2254463" y="1964638"/>
            <a:ext cx="21993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Urbanismo</a:t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Cultura</a:t>
            </a:r>
            <a:endParaRPr sz="13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13" name="Google Shape;213;p29"/>
          <p:cNvPicPr preferRelativeResize="0"/>
          <p:nvPr/>
        </p:nvPicPr>
        <p:blipFill rotWithShape="1">
          <a:blip r:embed="rId3">
            <a:alphaModFix/>
          </a:blip>
          <a:srcRect b="5159" l="40213" r="22654" t="0"/>
          <a:stretch/>
        </p:blipFill>
        <p:spPr>
          <a:xfrm>
            <a:off x="6913285" y="1554750"/>
            <a:ext cx="1968990" cy="335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AMBULANTES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19" name="Google Shape;219;p30"/>
          <p:cNvSpPr txBox="1"/>
          <p:nvPr/>
        </p:nvSpPr>
        <p:spPr>
          <a:xfrm>
            <a:off x="548425" y="778200"/>
            <a:ext cx="8052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CRONOGRAMA DE TRABALHO</a:t>
            </a:r>
            <a:endParaRPr b="1" sz="19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Google Shape;220;p30"/>
          <p:cNvSpPr/>
          <p:nvPr/>
        </p:nvSpPr>
        <p:spPr>
          <a:xfrm>
            <a:off x="4157718" y="1706531"/>
            <a:ext cx="834000" cy="39300"/>
          </a:xfrm>
          <a:prstGeom prst="roundRect">
            <a:avLst>
              <a:gd fmla="val 50000" name="adj"/>
            </a:avLst>
          </a:prstGeom>
          <a:solidFill>
            <a:srgbClr val="A729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A7291E"/>
              </a:solidFill>
            </a:endParaRPr>
          </a:p>
        </p:txBody>
      </p:sp>
      <p:grpSp>
        <p:nvGrpSpPr>
          <p:cNvPr id="221" name="Google Shape;221;p30"/>
          <p:cNvGrpSpPr/>
          <p:nvPr/>
        </p:nvGrpSpPr>
        <p:grpSpPr>
          <a:xfrm>
            <a:off x="2414949" y="1365193"/>
            <a:ext cx="2284418" cy="2720390"/>
            <a:chOff x="571525" y="1957150"/>
            <a:chExt cx="1732063" cy="2548375"/>
          </a:xfrm>
        </p:grpSpPr>
        <p:sp>
          <p:nvSpPr>
            <p:cNvPr id="222" name="Google Shape;222;p30"/>
            <p:cNvSpPr/>
            <p:nvPr/>
          </p:nvSpPr>
          <p:spPr>
            <a:xfrm>
              <a:off x="1151886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A729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A7291E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23" name="Google Shape;223;p30"/>
            <p:cNvSpPr txBox="1"/>
            <p:nvPr/>
          </p:nvSpPr>
          <p:spPr>
            <a:xfrm>
              <a:off x="1151871" y="2095363"/>
              <a:ext cx="5943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t-BR" sz="900">
                  <a:solidFill>
                    <a:srgbClr val="A729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JANEIRO</a:t>
              </a:r>
              <a:endParaRPr b="1" sz="900">
                <a:solidFill>
                  <a:srgbClr val="A7291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4" name="Google Shape;224;p30"/>
            <p:cNvSpPr txBox="1"/>
            <p:nvPr/>
          </p:nvSpPr>
          <p:spPr>
            <a:xfrm>
              <a:off x="594488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>
                  <a:solidFill>
                    <a:srgbClr val="A7291E"/>
                  </a:solidFill>
                  <a:latin typeface="Comfortaa"/>
                  <a:ea typeface="Comfortaa"/>
                  <a:cs typeface="Comfortaa"/>
                  <a:sym typeface="Comfortaa"/>
                </a:rPr>
                <a:t>Início dos trabalhos</a:t>
              </a:r>
              <a:endParaRPr b="1">
                <a:solidFill>
                  <a:srgbClr val="A7291E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25" name="Google Shape;225;p30"/>
            <p:cNvSpPr txBox="1"/>
            <p:nvPr/>
          </p:nvSpPr>
          <p:spPr>
            <a:xfrm>
              <a:off x="571525" y="3117725"/>
              <a:ext cx="1709100" cy="138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A7291E"/>
                  </a:solidFill>
                  <a:latin typeface="Comfortaa"/>
                  <a:ea typeface="Comfortaa"/>
                  <a:cs typeface="Comfortaa"/>
                  <a:sym typeface="Comfortaa"/>
                </a:rPr>
                <a:t>Introdução ao tema</a:t>
              </a:r>
              <a:endParaRPr b="1" sz="1000">
                <a:solidFill>
                  <a:srgbClr val="A7291E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A7291E"/>
                  </a:solidFill>
                  <a:latin typeface="Comfortaa"/>
                  <a:ea typeface="Comfortaa"/>
                  <a:cs typeface="Comfortaa"/>
                  <a:sym typeface="Comfortaa"/>
                </a:rPr>
                <a:t>Distribuição de eixos de trabalho</a:t>
              </a:r>
              <a:endParaRPr b="1" sz="1000">
                <a:solidFill>
                  <a:srgbClr val="A7291E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A7291E"/>
                  </a:solidFill>
                  <a:latin typeface="Comfortaa"/>
                  <a:ea typeface="Comfortaa"/>
                  <a:cs typeface="Comfortaa"/>
                  <a:sym typeface="Comfortaa"/>
                </a:rPr>
                <a:t>Cronograma</a:t>
              </a:r>
              <a:endParaRPr b="1" sz="1000">
                <a:solidFill>
                  <a:srgbClr val="A7291E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rPr b="1" lang="pt-BR" sz="1000">
                  <a:solidFill>
                    <a:srgbClr val="A7291E"/>
                  </a:solidFill>
                  <a:latin typeface="Comfortaa"/>
                  <a:ea typeface="Comfortaa"/>
                  <a:cs typeface="Comfortaa"/>
                  <a:sym typeface="Comfortaa"/>
                </a:rPr>
                <a:t>Discussão do tema no COMDESP</a:t>
              </a:r>
              <a:endParaRPr b="1" sz="1000">
                <a:solidFill>
                  <a:srgbClr val="A7291E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26" name="Google Shape;226;p30"/>
          <p:cNvGrpSpPr/>
          <p:nvPr/>
        </p:nvGrpSpPr>
        <p:grpSpPr>
          <a:xfrm>
            <a:off x="4629036" y="1365195"/>
            <a:ext cx="2284229" cy="2969537"/>
            <a:chOff x="2699413" y="1957150"/>
            <a:chExt cx="1709113" cy="2781767"/>
          </a:xfrm>
        </p:grpSpPr>
        <p:sp>
          <p:nvSpPr>
            <p:cNvPr id="227" name="Google Shape;227;p30"/>
            <p:cNvSpPr/>
            <p:nvPr/>
          </p:nvSpPr>
          <p:spPr>
            <a:xfrm>
              <a:off x="3256823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A729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A7291E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28" name="Google Shape;228;p30"/>
            <p:cNvSpPr txBox="1"/>
            <p:nvPr/>
          </p:nvSpPr>
          <p:spPr>
            <a:xfrm>
              <a:off x="2699425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300">
                  <a:solidFill>
                    <a:srgbClr val="A7291E"/>
                  </a:solidFill>
                  <a:latin typeface="Comfortaa"/>
                  <a:ea typeface="Comfortaa"/>
                  <a:cs typeface="Comfortaa"/>
                  <a:sym typeface="Comfortaa"/>
                </a:rPr>
                <a:t>Coleta de informações</a:t>
              </a:r>
              <a:endParaRPr b="1" sz="1300">
                <a:solidFill>
                  <a:srgbClr val="A7291E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29" name="Google Shape;229;p30"/>
            <p:cNvSpPr txBox="1"/>
            <p:nvPr/>
          </p:nvSpPr>
          <p:spPr>
            <a:xfrm>
              <a:off x="2699413" y="3117717"/>
              <a:ext cx="1709100" cy="16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pt-BR" sz="1000">
                  <a:solidFill>
                    <a:srgbClr val="A7291E"/>
                  </a:solidFill>
                  <a:latin typeface="Comfortaa"/>
                  <a:ea typeface="Comfortaa"/>
                  <a:cs typeface="Comfortaa"/>
                  <a:sym typeface="Comfortaa"/>
                </a:rPr>
                <a:t>Estudos dos ambulantes existentes</a:t>
              </a:r>
              <a:endParaRPr b="1" sz="1000">
                <a:solidFill>
                  <a:srgbClr val="A7291E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pt-BR" sz="1000">
                  <a:solidFill>
                    <a:srgbClr val="A7291E"/>
                  </a:solidFill>
                  <a:latin typeface="Comfortaa"/>
                  <a:ea typeface="Comfortaa"/>
                  <a:cs typeface="Comfortaa"/>
                  <a:sym typeface="Comfortaa"/>
                </a:rPr>
                <a:t>Mapeamento</a:t>
              </a:r>
              <a:endParaRPr b="1" sz="1000">
                <a:solidFill>
                  <a:srgbClr val="A7291E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pt-BR" sz="1000">
                  <a:solidFill>
                    <a:srgbClr val="A7291E"/>
                  </a:solidFill>
                  <a:latin typeface="Comfortaa"/>
                  <a:ea typeface="Comfortaa"/>
                  <a:cs typeface="Comfortaa"/>
                  <a:sym typeface="Comfortaa"/>
                </a:rPr>
                <a:t>Propostas iniciais</a:t>
              </a:r>
              <a:endParaRPr b="1" sz="1000">
                <a:solidFill>
                  <a:srgbClr val="A7291E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pt-BR" sz="1000">
                  <a:solidFill>
                    <a:srgbClr val="A7291E"/>
                  </a:solidFill>
                  <a:latin typeface="Comfortaa"/>
                  <a:ea typeface="Comfortaa"/>
                  <a:cs typeface="Comfortaa"/>
                  <a:sym typeface="Comfortaa"/>
                </a:rPr>
                <a:t>Discussão do tema no COMDESP</a:t>
              </a:r>
              <a:endParaRPr b="1" sz="1000">
                <a:solidFill>
                  <a:srgbClr val="A7291E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30" name="Google Shape;230;p30"/>
            <p:cNvSpPr txBox="1"/>
            <p:nvPr/>
          </p:nvSpPr>
          <p:spPr>
            <a:xfrm>
              <a:off x="3199025" y="2095363"/>
              <a:ext cx="6984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t-BR" sz="900">
                  <a:solidFill>
                    <a:srgbClr val="A729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FEVEREIRO</a:t>
              </a:r>
              <a:endParaRPr b="1" sz="900">
                <a:solidFill>
                  <a:srgbClr val="A7291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231" name="Google Shape;231;p30"/>
          <p:cNvPicPr preferRelativeResize="0"/>
          <p:nvPr/>
        </p:nvPicPr>
        <p:blipFill rotWithShape="1">
          <a:blip r:embed="rId4">
            <a:alphaModFix/>
          </a:blip>
          <a:srcRect b="0" l="0" r="15690" t="0"/>
          <a:stretch/>
        </p:blipFill>
        <p:spPr>
          <a:xfrm>
            <a:off x="5825125" y="2131300"/>
            <a:ext cx="3318876" cy="262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AMBULANTES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37" name="Google Shape;237;p31"/>
          <p:cNvSpPr txBox="1"/>
          <p:nvPr/>
        </p:nvSpPr>
        <p:spPr>
          <a:xfrm>
            <a:off x="545700" y="778200"/>
            <a:ext cx="8052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CRONOGRAMA DE TRABALHO</a:t>
            </a:r>
            <a:endParaRPr b="1" sz="19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8" name="Google Shape;238;p31"/>
          <p:cNvGrpSpPr/>
          <p:nvPr/>
        </p:nvGrpSpPr>
        <p:grpSpPr>
          <a:xfrm>
            <a:off x="4536634" y="1334282"/>
            <a:ext cx="2152101" cy="1897977"/>
            <a:chOff x="6863386" y="1957150"/>
            <a:chExt cx="1709102" cy="1897977"/>
          </a:xfrm>
        </p:grpSpPr>
        <p:sp>
          <p:nvSpPr>
            <p:cNvPr id="239" name="Google Shape;239;p31"/>
            <p:cNvSpPr/>
            <p:nvPr/>
          </p:nvSpPr>
          <p:spPr>
            <a:xfrm>
              <a:off x="7420786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00">
                <a:solidFill>
                  <a:schemeClr val="dk1"/>
                </a:solidFill>
                <a:highlight>
                  <a:srgbClr val="BE3D90"/>
                </a:highlight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40" name="Google Shape;240;p31"/>
            <p:cNvSpPr txBox="1"/>
            <p:nvPr/>
          </p:nvSpPr>
          <p:spPr>
            <a:xfrm>
              <a:off x="6863388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3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Desenvolvimento</a:t>
              </a:r>
              <a:endParaRPr b="1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41" name="Google Shape;241;p31"/>
            <p:cNvSpPr txBox="1"/>
            <p:nvPr/>
          </p:nvSpPr>
          <p:spPr>
            <a:xfrm>
              <a:off x="6863386" y="3117727"/>
              <a:ext cx="17091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Reuniões com equipes de trabalho</a:t>
              </a:r>
              <a:endPara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Discussão do tema no COMDESP</a:t>
              </a:r>
              <a:endPara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42" name="Google Shape;242;p31"/>
            <p:cNvSpPr txBox="1"/>
            <p:nvPr/>
          </p:nvSpPr>
          <p:spPr>
            <a:xfrm>
              <a:off x="7420776" y="2090631"/>
              <a:ext cx="5943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t-BR" sz="11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ABRIL</a:t>
              </a:r>
              <a:endParaRPr b="1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43" name="Google Shape;243;p31"/>
          <p:cNvSpPr/>
          <p:nvPr/>
        </p:nvSpPr>
        <p:spPr>
          <a:xfrm flipH="1" rot="10800000">
            <a:off x="4306636" y="1565522"/>
            <a:ext cx="500700" cy="44400"/>
          </a:xfrm>
          <a:prstGeom prst="roundRect">
            <a:avLst>
              <a:gd fmla="val 50000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44" name="Google Shape;244;p31"/>
          <p:cNvGrpSpPr/>
          <p:nvPr/>
        </p:nvGrpSpPr>
        <p:grpSpPr>
          <a:xfrm>
            <a:off x="2455273" y="1334280"/>
            <a:ext cx="2259608" cy="1897975"/>
            <a:chOff x="4781408" y="1957150"/>
            <a:chExt cx="1709106" cy="1897975"/>
          </a:xfrm>
        </p:grpSpPr>
        <p:sp>
          <p:nvSpPr>
            <p:cNvPr id="245" name="Google Shape;245;p31"/>
            <p:cNvSpPr/>
            <p:nvPr/>
          </p:nvSpPr>
          <p:spPr>
            <a:xfrm>
              <a:off x="5338808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46" name="Google Shape;246;p31"/>
            <p:cNvSpPr txBox="1"/>
            <p:nvPr/>
          </p:nvSpPr>
          <p:spPr>
            <a:xfrm>
              <a:off x="4781413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3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Desenvolvimento</a:t>
              </a:r>
              <a:endParaRPr b="1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47" name="Google Shape;247;p31"/>
            <p:cNvSpPr txBox="1"/>
            <p:nvPr/>
          </p:nvSpPr>
          <p:spPr>
            <a:xfrm>
              <a:off x="4781408" y="3117725"/>
              <a:ext cx="17091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Reuniões com equipes de trabalho</a:t>
              </a:r>
              <a:endPara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Elaboração de TR </a:t>
              </a:r>
              <a:endPara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1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Discussão do tema no COMDESP</a:t>
              </a:r>
              <a:endPara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48" name="Google Shape;248;p31"/>
            <p:cNvSpPr txBox="1"/>
            <p:nvPr/>
          </p:nvSpPr>
          <p:spPr>
            <a:xfrm>
              <a:off x="5338798" y="2095363"/>
              <a:ext cx="5943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t-BR" sz="11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MARÇO</a:t>
              </a:r>
              <a:endParaRPr b="1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pic>
        <p:nvPicPr>
          <p:cNvPr id="249" name="Google Shape;249;p31"/>
          <p:cNvPicPr preferRelativeResize="0"/>
          <p:nvPr/>
        </p:nvPicPr>
        <p:blipFill rotWithShape="1">
          <a:blip r:embed="rId3">
            <a:alphaModFix/>
          </a:blip>
          <a:srcRect b="0" l="36549" r="23395" t="5687"/>
          <a:stretch/>
        </p:blipFill>
        <p:spPr>
          <a:xfrm>
            <a:off x="0" y="1101975"/>
            <a:ext cx="2475401" cy="38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150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PAUTA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467400" y="762700"/>
            <a:ext cx="6019200" cy="32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091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ct val="91397"/>
              <a:buFont typeface="Montserrat Medium"/>
              <a:buAutoNum type="arabicPeriod"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Atualização dos Conselheiros;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91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ct val="91397"/>
              <a:buFont typeface="Montserrat Medium"/>
              <a:buAutoNum type="arabicPeriod"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Sugestões de Organizações da Sociedade Civil;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91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ct val="91397"/>
              <a:buFont typeface="Montserrat Medium"/>
              <a:buAutoNum type="arabicPeriod"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Coleta Seletiva;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91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ct val="91397"/>
              <a:buFont typeface="Montserrat Medium"/>
              <a:buAutoNum type="arabicPeriod"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Ambulantes;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91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ct val="91397"/>
              <a:buFont typeface="Montserrat Medium"/>
              <a:buAutoNum type="arabicPeriod"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Demandas da SMOSU;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91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ct val="91397"/>
              <a:buFont typeface="Montserrat Medium"/>
              <a:buAutoNum type="arabicPeriod"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Convite: Instalações da COPASA nos loteamentos;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91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ct val="91397"/>
              <a:buFont typeface="Montserrat Medium"/>
              <a:buAutoNum type="arabicPeriod"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Conferência Estadual e Nacional das Cidades;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91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ct val="91397"/>
              <a:buFont typeface="Montserrat Medium"/>
              <a:buAutoNum type="arabicPeriod"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COP 30 - Belém;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91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ct val="91397"/>
              <a:buFont typeface="Montserrat Medium"/>
              <a:buAutoNum type="arabicPeriod"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Emissão de Diretrizes para os Loteamentos;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670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ct val="100000"/>
              <a:buFont typeface="Montserrat Medium"/>
              <a:buAutoNum type="arabicPeriod"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ZUS - Zona de Uso Sustentável;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670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ct val="100000"/>
              <a:buFont typeface="Montserrat Medium"/>
              <a:buAutoNum type="arabicPeriod"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Regulariza Curvelo.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2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AMBULANTES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5" name="Google Shape;255;p32"/>
          <p:cNvSpPr txBox="1"/>
          <p:nvPr/>
        </p:nvSpPr>
        <p:spPr>
          <a:xfrm>
            <a:off x="545700" y="778200"/>
            <a:ext cx="8052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CRONOGRAMA DE TRABALHO</a:t>
            </a:r>
            <a:endParaRPr b="1" sz="19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56" name="Google Shape;256;p32"/>
          <p:cNvGrpSpPr/>
          <p:nvPr/>
        </p:nvGrpSpPr>
        <p:grpSpPr>
          <a:xfrm>
            <a:off x="2198799" y="1255190"/>
            <a:ext cx="2528104" cy="2280609"/>
            <a:chOff x="6863386" y="1957150"/>
            <a:chExt cx="1709102" cy="1897977"/>
          </a:xfrm>
        </p:grpSpPr>
        <p:sp>
          <p:nvSpPr>
            <p:cNvPr id="257" name="Google Shape;257;p32"/>
            <p:cNvSpPr/>
            <p:nvPr/>
          </p:nvSpPr>
          <p:spPr>
            <a:xfrm>
              <a:off x="7420786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0331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00">
                <a:solidFill>
                  <a:srgbClr val="033144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58" name="Google Shape;258;p32"/>
            <p:cNvSpPr txBox="1"/>
            <p:nvPr/>
          </p:nvSpPr>
          <p:spPr>
            <a:xfrm>
              <a:off x="6863388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300">
                  <a:solidFill>
                    <a:srgbClr val="033144"/>
                  </a:solidFill>
                  <a:latin typeface="Comfortaa"/>
                  <a:ea typeface="Comfortaa"/>
                  <a:cs typeface="Comfortaa"/>
                  <a:sym typeface="Comfortaa"/>
                </a:rPr>
                <a:t>Revisão Final</a:t>
              </a:r>
              <a:endParaRPr b="1" sz="1300">
                <a:solidFill>
                  <a:srgbClr val="033144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59" name="Google Shape;259;p32"/>
            <p:cNvSpPr txBox="1"/>
            <p:nvPr/>
          </p:nvSpPr>
          <p:spPr>
            <a:xfrm>
              <a:off x="6863386" y="3117727"/>
              <a:ext cx="17091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33144"/>
                  </a:solidFill>
                  <a:latin typeface="Comfortaa"/>
                  <a:ea typeface="Comfortaa"/>
                  <a:cs typeface="Comfortaa"/>
                  <a:sym typeface="Comfortaa"/>
                </a:rPr>
                <a:t>Coleta dos resultados dos eixos de trabalho</a:t>
              </a:r>
              <a:endParaRPr sz="1100">
                <a:solidFill>
                  <a:srgbClr val="033144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33144"/>
                  </a:solidFill>
                  <a:latin typeface="Comfortaa"/>
                  <a:ea typeface="Comfortaa"/>
                  <a:cs typeface="Comfortaa"/>
                  <a:sym typeface="Comfortaa"/>
                </a:rPr>
                <a:t>Análise e implementação </a:t>
              </a:r>
              <a:endParaRPr sz="1100">
                <a:solidFill>
                  <a:srgbClr val="033144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33144"/>
                  </a:solidFill>
                  <a:latin typeface="Comfortaa"/>
                  <a:ea typeface="Comfortaa"/>
                  <a:cs typeface="Comfortaa"/>
                  <a:sym typeface="Comfortaa"/>
                </a:rPr>
                <a:t>Discussão da Minuta</a:t>
              </a:r>
              <a:endParaRPr sz="1100">
                <a:solidFill>
                  <a:srgbClr val="033144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rPr lang="pt-BR" sz="1100">
                  <a:solidFill>
                    <a:srgbClr val="033144"/>
                  </a:solidFill>
                  <a:latin typeface="Comfortaa"/>
                  <a:ea typeface="Comfortaa"/>
                  <a:cs typeface="Comfortaa"/>
                  <a:sym typeface="Comfortaa"/>
                </a:rPr>
                <a:t>Discussão do tema no COMDESP</a:t>
              </a:r>
              <a:endParaRPr sz="1100">
                <a:solidFill>
                  <a:srgbClr val="033144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60" name="Google Shape;260;p32"/>
            <p:cNvSpPr txBox="1"/>
            <p:nvPr/>
          </p:nvSpPr>
          <p:spPr>
            <a:xfrm>
              <a:off x="7499539" y="2093799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t-BR" sz="1100">
                  <a:solidFill>
                    <a:srgbClr val="03314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MAIO</a:t>
              </a:r>
              <a:endParaRPr b="1" sz="1200">
                <a:solidFill>
                  <a:srgbClr val="033144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61" name="Google Shape;261;p32"/>
          <p:cNvGrpSpPr/>
          <p:nvPr/>
        </p:nvGrpSpPr>
        <p:grpSpPr>
          <a:xfrm>
            <a:off x="4417079" y="1255190"/>
            <a:ext cx="2528120" cy="3108987"/>
            <a:chOff x="6863375" y="1957150"/>
            <a:chExt cx="1709113" cy="2587373"/>
          </a:xfrm>
        </p:grpSpPr>
        <p:sp>
          <p:nvSpPr>
            <p:cNvPr id="262" name="Google Shape;262;p32"/>
            <p:cNvSpPr/>
            <p:nvPr/>
          </p:nvSpPr>
          <p:spPr>
            <a:xfrm>
              <a:off x="7420786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0331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00">
                <a:solidFill>
                  <a:srgbClr val="033144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63" name="Google Shape;263;p32"/>
            <p:cNvSpPr txBox="1"/>
            <p:nvPr/>
          </p:nvSpPr>
          <p:spPr>
            <a:xfrm>
              <a:off x="6863388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300">
                  <a:solidFill>
                    <a:srgbClr val="033144"/>
                  </a:solidFill>
                  <a:latin typeface="Comfortaa"/>
                  <a:ea typeface="Comfortaa"/>
                  <a:cs typeface="Comfortaa"/>
                  <a:sym typeface="Comfortaa"/>
                </a:rPr>
                <a:t>Finalização dos trabalhos</a:t>
              </a:r>
              <a:endParaRPr b="1" sz="1300">
                <a:solidFill>
                  <a:srgbClr val="033144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64" name="Google Shape;264;p32"/>
            <p:cNvSpPr txBox="1"/>
            <p:nvPr/>
          </p:nvSpPr>
          <p:spPr>
            <a:xfrm>
              <a:off x="6863375" y="3117723"/>
              <a:ext cx="1709100" cy="142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33144"/>
                  </a:solidFill>
                  <a:latin typeface="Comfortaa"/>
                  <a:ea typeface="Comfortaa"/>
                  <a:cs typeface="Comfortaa"/>
                  <a:sym typeface="Comfortaa"/>
                </a:rPr>
                <a:t>Minuta final da Lei</a:t>
              </a:r>
              <a:endParaRPr sz="1100">
                <a:solidFill>
                  <a:srgbClr val="033144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33144"/>
                  </a:solidFill>
                  <a:latin typeface="Comfortaa"/>
                  <a:ea typeface="Comfortaa"/>
                  <a:cs typeface="Comfortaa"/>
                  <a:sym typeface="Comfortaa"/>
                </a:rPr>
                <a:t>Instituição do programa</a:t>
              </a:r>
              <a:endParaRPr sz="1100">
                <a:solidFill>
                  <a:srgbClr val="033144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33144"/>
                  </a:solidFill>
                  <a:latin typeface="Comfortaa"/>
                  <a:ea typeface="Comfortaa"/>
                  <a:cs typeface="Comfortaa"/>
                  <a:sym typeface="Comfortaa"/>
                </a:rPr>
                <a:t>Abertura do Credenciamento dos ambulantes</a:t>
              </a:r>
              <a:endParaRPr sz="1100">
                <a:solidFill>
                  <a:srgbClr val="033144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rPr lang="pt-BR" sz="1100">
                  <a:solidFill>
                    <a:srgbClr val="033144"/>
                  </a:solidFill>
                  <a:latin typeface="Comfortaa"/>
                  <a:ea typeface="Comfortaa"/>
                  <a:cs typeface="Comfortaa"/>
                  <a:sym typeface="Comfortaa"/>
                </a:rPr>
                <a:t>Apresentação final dos resultados no COMDESP</a:t>
              </a:r>
              <a:endParaRPr sz="1100">
                <a:solidFill>
                  <a:srgbClr val="033144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65" name="Google Shape;265;p32"/>
            <p:cNvSpPr txBox="1"/>
            <p:nvPr/>
          </p:nvSpPr>
          <p:spPr>
            <a:xfrm>
              <a:off x="7431272" y="2093799"/>
              <a:ext cx="5733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t-BR" sz="1100">
                  <a:solidFill>
                    <a:srgbClr val="03314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JUNHO</a:t>
              </a:r>
              <a:endParaRPr b="1" sz="11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66" name="Google Shape;266;p32"/>
          <p:cNvSpPr/>
          <p:nvPr/>
        </p:nvSpPr>
        <p:spPr>
          <a:xfrm>
            <a:off x="4126086" y="1639374"/>
            <a:ext cx="879000" cy="44400"/>
          </a:xfrm>
          <a:prstGeom prst="roundRect">
            <a:avLst>
              <a:gd fmla="val 50000" name="adj"/>
            </a:avLst>
          </a:prstGeom>
          <a:solidFill>
            <a:srgbClr val="0331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67" name="Google Shape;2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7475" y="2630975"/>
            <a:ext cx="3176525" cy="211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AMBULANTES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73" name="Google Shape;273;p33"/>
          <p:cNvSpPr txBox="1"/>
          <p:nvPr/>
        </p:nvSpPr>
        <p:spPr>
          <a:xfrm>
            <a:off x="545700" y="778200"/>
            <a:ext cx="8052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CRONOGRAMA DE TRABALHO</a:t>
            </a:r>
            <a:endParaRPr b="1" sz="19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p33"/>
          <p:cNvSpPr/>
          <p:nvPr/>
        </p:nvSpPr>
        <p:spPr>
          <a:xfrm>
            <a:off x="1241813" y="1690738"/>
            <a:ext cx="594300" cy="36900"/>
          </a:xfrm>
          <a:prstGeom prst="roundRect">
            <a:avLst>
              <a:gd fmla="val 50000" name="adj"/>
            </a:avLst>
          </a:prstGeom>
          <a:solidFill>
            <a:srgbClr val="A729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A7291E"/>
              </a:solidFill>
            </a:endParaRPr>
          </a:p>
        </p:txBody>
      </p:sp>
      <p:grpSp>
        <p:nvGrpSpPr>
          <p:cNvPr id="275" name="Google Shape;275;p33"/>
          <p:cNvGrpSpPr/>
          <p:nvPr/>
        </p:nvGrpSpPr>
        <p:grpSpPr>
          <a:xfrm>
            <a:off x="-11" y="1371000"/>
            <a:ext cx="1627793" cy="2548375"/>
            <a:chOff x="571525" y="1957150"/>
            <a:chExt cx="1732063" cy="2548375"/>
          </a:xfrm>
        </p:grpSpPr>
        <p:sp>
          <p:nvSpPr>
            <p:cNvPr id="276" name="Google Shape;276;p33"/>
            <p:cNvSpPr/>
            <p:nvPr/>
          </p:nvSpPr>
          <p:spPr>
            <a:xfrm>
              <a:off x="1151886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A729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A7291E"/>
                </a:solidFill>
              </a:endParaRPr>
            </a:p>
          </p:txBody>
        </p:sp>
        <p:sp>
          <p:nvSpPr>
            <p:cNvPr id="277" name="Google Shape;277;p33"/>
            <p:cNvSpPr txBox="1"/>
            <p:nvPr/>
          </p:nvSpPr>
          <p:spPr>
            <a:xfrm>
              <a:off x="1151871" y="2095363"/>
              <a:ext cx="5943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t-BR" sz="700">
                  <a:solidFill>
                    <a:srgbClr val="A7291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Janeiro</a:t>
              </a:r>
              <a:endParaRPr b="1" sz="700">
                <a:solidFill>
                  <a:srgbClr val="A7291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8" name="Google Shape;278;p33"/>
            <p:cNvSpPr txBox="1"/>
            <p:nvPr/>
          </p:nvSpPr>
          <p:spPr>
            <a:xfrm>
              <a:off x="594488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Início dos trabalhos</a:t>
              </a:r>
              <a:endParaRPr b="1" sz="10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9" name="Google Shape;279;p33"/>
            <p:cNvSpPr txBox="1"/>
            <p:nvPr/>
          </p:nvSpPr>
          <p:spPr>
            <a:xfrm>
              <a:off x="571525" y="3117725"/>
              <a:ext cx="1709100" cy="138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8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Introdução ao tema</a:t>
              </a:r>
              <a:endParaRPr b="1" sz="8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b="1" lang="pt-BR" sz="8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Distribuição de eixos de trabalho</a:t>
              </a:r>
              <a:endParaRPr b="1" sz="8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b="1" lang="pt-BR" sz="8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Cronograma</a:t>
              </a:r>
              <a:endParaRPr b="1" sz="8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rPr b="1" lang="pt-BR" sz="8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Discussão do tema no COMDESP</a:t>
              </a:r>
              <a:endParaRPr b="1" sz="8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80" name="Google Shape;280;p33"/>
          <p:cNvGrpSpPr/>
          <p:nvPr/>
        </p:nvGrpSpPr>
        <p:grpSpPr>
          <a:xfrm>
            <a:off x="1446575" y="1371002"/>
            <a:ext cx="1627759" cy="2781767"/>
            <a:chOff x="2699413" y="1957150"/>
            <a:chExt cx="1709113" cy="2781767"/>
          </a:xfrm>
        </p:grpSpPr>
        <p:sp>
          <p:nvSpPr>
            <p:cNvPr id="281" name="Google Shape;281;p33"/>
            <p:cNvSpPr/>
            <p:nvPr/>
          </p:nvSpPr>
          <p:spPr>
            <a:xfrm>
              <a:off x="3256823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A729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A7291E"/>
                </a:solidFill>
              </a:endParaRPr>
            </a:p>
          </p:txBody>
        </p:sp>
        <p:sp>
          <p:nvSpPr>
            <p:cNvPr id="282" name="Google Shape;282;p33"/>
            <p:cNvSpPr txBox="1"/>
            <p:nvPr/>
          </p:nvSpPr>
          <p:spPr>
            <a:xfrm>
              <a:off x="2699425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Coleta de informações</a:t>
              </a:r>
              <a:endParaRPr b="1" sz="10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3" name="Google Shape;283;p33"/>
            <p:cNvSpPr txBox="1"/>
            <p:nvPr/>
          </p:nvSpPr>
          <p:spPr>
            <a:xfrm>
              <a:off x="2699413" y="3117717"/>
              <a:ext cx="1709100" cy="16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pt-BR" sz="8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Estudos dos ambulantes existentes</a:t>
              </a:r>
              <a:endParaRPr b="1" sz="8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pt-BR" sz="8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Mapeamento</a:t>
              </a:r>
              <a:endParaRPr b="1" sz="8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pt-BR" sz="8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Propostas iniciais</a:t>
              </a:r>
              <a:endParaRPr b="1" sz="8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pt-BR" sz="8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Discussão do tema no COMDESP</a:t>
              </a:r>
              <a:endParaRPr b="1" sz="8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4" name="Google Shape;284;p33"/>
            <p:cNvSpPr txBox="1"/>
            <p:nvPr/>
          </p:nvSpPr>
          <p:spPr>
            <a:xfrm>
              <a:off x="3199025" y="2095363"/>
              <a:ext cx="6984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t-BR" sz="8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Fevereiro</a:t>
              </a:r>
              <a:endParaRPr b="1" sz="8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85" name="Google Shape;285;p33"/>
          <p:cNvGrpSpPr/>
          <p:nvPr/>
        </p:nvGrpSpPr>
        <p:grpSpPr>
          <a:xfrm>
            <a:off x="2862858" y="1371000"/>
            <a:ext cx="1709106" cy="1897975"/>
            <a:chOff x="4781408" y="1957150"/>
            <a:chExt cx="1709106" cy="1897975"/>
          </a:xfrm>
        </p:grpSpPr>
        <p:sp>
          <p:nvSpPr>
            <p:cNvPr id="286" name="Google Shape;286;p33"/>
            <p:cNvSpPr/>
            <p:nvPr/>
          </p:nvSpPr>
          <p:spPr>
            <a:xfrm>
              <a:off x="5338808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7" name="Google Shape;287;p33"/>
            <p:cNvSpPr txBox="1"/>
            <p:nvPr/>
          </p:nvSpPr>
          <p:spPr>
            <a:xfrm>
              <a:off x="4781413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Desenvolvimento</a:t>
              </a:r>
              <a:endParaRPr b="1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8" name="Google Shape;288;p33"/>
            <p:cNvSpPr txBox="1"/>
            <p:nvPr/>
          </p:nvSpPr>
          <p:spPr>
            <a:xfrm>
              <a:off x="4781408" y="3117725"/>
              <a:ext cx="17091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Reuniões com equipes de trabalho</a:t>
              </a:r>
              <a:endPara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Elaboração de TR </a:t>
              </a:r>
              <a:endPara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Discussão do tema no COMDESP</a:t>
              </a:r>
              <a:endPara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9" name="Google Shape;289;p33"/>
            <p:cNvSpPr txBox="1"/>
            <p:nvPr/>
          </p:nvSpPr>
          <p:spPr>
            <a:xfrm>
              <a:off x="5338798" y="2095363"/>
              <a:ext cx="5943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t-BR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Março</a:t>
              </a:r>
              <a:endParaRPr b="1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0" name="Google Shape;290;p33"/>
          <p:cNvGrpSpPr/>
          <p:nvPr/>
        </p:nvGrpSpPr>
        <p:grpSpPr>
          <a:xfrm>
            <a:off x="4436970" y="1371002"/>
            <a:ext cx="1627749" cy="1897977"/>
            <a:chOff x="6863386" y="1957150"/>
            <a:chExt cx="1709102" cy="1897977"/>
          </a:xfrm>
        </p:grpSpPr>
        <p:sp>
          <p:nvSpPr>
            <p:cNvPr id="291" name="Google Shape;291;p33"/>
            <p:cNvSpPr/>
            <p:nvPr/>
          </p:nvSpPr>
          <p:spPr>
            <a:xfrm>
              <a:off x="7420786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highlight>
                  <a:srgbClr val="BE3D90"/>
                </a:highlight>
              </a:endParaRPr>
            </a:p>
          </p:txBody>
        </p:sp>
        <p:sp>
          <p:nvSpPr>
            <p:cNvPr id="292" name="Google Shape;292;p33"/>
            <p:cNvSpPr txBox="1"/>
            <p:nvPr/>
          </p:nvSpPr>
          <p:spPr>
            <a:xfrm>
              <a:off x="6863388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Desenvolvimento</a:t>
              </a:r>
              <a:endParaRPr b="1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3" name="Google Shape;293;p33"/>
            <p:cNvSpPr txBox="1"/>
            <p:nvPr/>
          </p:nvSpPr>
          <p:spPr>
            <a:xfrm>
              <a:off x="6863386" y="3117727"/>
              <a:ext cx="17091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Reuniões com equipes de trabalho</a:t>
              </a:r>
              <a:endPara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Discussão do tema no COMDESP</a:t>
              </a:r>
              <a:endPara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t/>
              </a:r>
              <a:endPara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4" name="Google Shape;294;p33"/>
            <p:cNvSpPr txBox="1"/>
            <p:nvPr/>
          </p:nvSpPr>
          <p:spPr>
            <a:xfrm>
              <a:off x="7499536" y="2118324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t-BR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Abril</a:t>
              </a:r>
              <a:endParaRPr b="1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95" name="Google Shape;295;p33"/>
          <p:cNvSpPr/>
          <p:nvPr/>
        </p:nvSpPr>
        <p:spPr>
          <a:xfrm>
            <a:off x="2670300" y="1690738"/>
            <a:ext cx="594300" cy="36900"/>
          </a:xfrm>
          <a:prstGeom prst="roundRect">
            <a:avLst>
              <a:gd fmla="val 50000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3"/>
          <p:cNvSpPr/>
          <p:nvPr/>
        </p:nvSpPr>
        <p:spPr>
          <a:xfrm>
            <a:off x="4163313" y="1690738"/>
            <a:ext cx="594300" cy="36900"/>
          </a:xfrm>
          <a:prstGeom prst="roundRect">
            <a:avLst>
              <a:gd fmla="val 50000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97" name="Google Shape;297;p33"/>
          <p:cNvGrpSpPr/>
          <p:nvPr/>
        </p:nvGrpSpPr>
        <p:grpSpPr>
          <a:xfrm>
            <a:off x="5846636" y="1371000"/>
            <a:ext cx="1709102" cy="1897977"/>
            <a:chOff x="6863386" y="1957150"/>
            <a:chExt cx="1709102" cy="1897977"/>
          </a:xfrm>
        </p:grpSpPr>
        <p:sp>
          <p:nvSpPr>
            <p:cNvPr id="298" name="Google Shape;298;p33"/>
            <p:cNvSpPr/>
            <p:nvPr/>
          </p:nvSpPr>
          <p:spPr>
            <a:xfrm>
              <a:off x="7420786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0331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33144"/>
                </a:solidFill>
              </a:endParaRPr>
            </a:p>
          </p:txBody>
        </p:sp>
        <p:sp>
          <p:nvSpPr>
            <p:cNvPr id="299" name="Google Shape;299;p33"/>
            <p:cNvSpPr txBox="1"/>
            <p:nvPr/>
          </p:nvSpPr>
          <p:spPr>
            <a:xfrm>
              <a:off x="6863388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033144"/>
                  </a:solidFill>
                  <a:latin typeface="Roboto"/>
                  <a:ea typeface="Roboto"/>
                  <a:cs typeface="Roboto"/>
                  <a:sym typeface="Roboto"/>
                </a:rPr>
                <a:t>Revisão Final</a:t>
              </a:r>
              <a:endParaRPr b="1" sz="1000">
                <a:solidFill>
                  <a:srgbClr val="0331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0" name="Google Shape;300;p33"/>
            <p:cNvSpPr txBox="1"/>
            <p:nvPr/>
          </p:nvSpPr>
          <p:spPr>
            <a:xfrm>
              <a:off x="6863386" y="3117727"/>
              <a:ext cx="17091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033144"/>
                  </a:solidFill>
                  <a:latin typeface="Roboto"/>
                  <a:ea typeface="Roboto"/>
                  <a:cs typeface="Roboto"/>
                  <a:sym typeface="Roboto"/>
                </a:rPr>
                <a:t>Coleta dos resultados dos eixos de trabalho</a:t>
              </a:r>
              <a:endParaRPr sz="800">
                <a:solidFill>
                  <a:srgbClr val="03314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033144"/>
                  </a:solidFill>
                  <a:latin typeface="Roboto"/>
                  <a:ea typeface="Roboto"/>
                  <a:cs typeface="Roboto"/>
                  <a:sym typeface="Roboto"/>
                </a:rPr>
                <a:t>Análise e implementação </a:t>
              </a:r>
              <a:endParaRPr sz="800">
                <a:solidFill>
                  <a:srgbClr val="03314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033144"/>
                  </a:solidFill>
                  <a:latin typeface="Roboto"/>
                  <a:ea typeface="Roboto"/>
                  <a:cs typeface="Roboto"/>
                  <a:sym typeface="Roboto"/>
                </a:rPr>
                <a:t>Discussão da Minuta</a:t>
              </a:r>
              <a:endParaRPr sz="800">
                <a:solidFill>
                  <a:srgbClr val="03314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rPr lang="pt-BR" sz="800">
                  <a:solidFill>
                    <a:srgbClr val="033144"/>
                  </a:solidFill>
                  <a:latin typeface="Roboto"/>
                  <a:ea typeface="Roboto"/>
                  <a:cs typeface="Roboto"/>
                  <a:sym typeface="Roboto"/>
                </a:rPr>
                <a:t>Discussão do tema no COMDESP</a:t>
              </a:r>
              <a:endParaRPr sz="800">
                <a:solidFill>
                  <a:srgbClr val="0331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1" name="Google Shape;301;p33"/>
            <p:cNvSpPr txBox="1"/>
            <p:nvPr/>
          </p:nvSpPr>
          <p:spPr>
            <a:xfrm>
              <a:off x="7498373" y="2090637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t-BR" sz="800">
                  <a:solidFill>
                    <a:srgbClr val="033144"/>
                  </a:solidFill>
                  <a:latin typeface="Roboto"/>
                  <a:ea typeface="Roboto"/>
                  <a:cs typeface="Roboto"/>
                  <a:sym typeface="Roboto"/>
                </a:rPr>
                <a:t>Maio</a:t>
              </a:r>
              <a:endParaRPr b="1" sz="800">
                <a:solidFill>
                  <a:srgbClr val="0331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02" name="Google Shape;302;p33"/>
          <p:cNvSpPr/>
          <p:nvPr/>
        </p:nvSpPr>
        <p:spPr>
          <a:xfrm>
            <a:off x="5656350" y="1690738"/>
            <a:ext cx="594300" cy="36900"/>
          </a:xfrm>
          <a:prstGeom prst="roundRect">
            <a:avLst>
              <a:gd fmla="val 50000" name="adj"/>
            </a:avLst>
          </a:prstGeom>
          <a:solidFill>
            <a:srgbClr val="0331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03" name="Google Shape;303;p33"/>
          <p:cNvGrpSpPr/>
          <p:nvPr/>
        </p:nvGrpSpPr>
        <p:grpSpPr>
          <a:xfrm>
            <a:off x="7346250" y="1371000"/>
            <a:ext cx="1709113" cy="2587373"/>
            <a:chOff x="6863375" y="1957150"/>
            <a:chExt cx="1709113" cy="2587373"/>
          </a:xfrm>
        </p:grpSpPr>
        <p:sp>
          <p:nvSpPr>
            <p:cNvPr id="304" name="Google Shape;304;p33"/>
            <p:cNvSpPr/>
            <p:nvPr/>
          </p:nvSpPr>
          <p:spPr>
            <a:xfrm>
              <a:off x="7420786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0331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33144"/>
                </a:solidFill>
              </a:endParaRPr>
            </a:p>
          </p:txBody>
        </p:sp>
        <p:sp>
          <p:nvSpPr>
            <p:cNvPr id="305" name="Google Shape;305;p33"/>
            <p:cNvSpPr txBox="1"/>
            <p:nvPr/>
          </p:nvSpPr>
          <p:spPr>
            <a:xfrm>
              <a:off x="6863388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033144"/>
                  </a:solidFill>
                  <a:latin typeface="Roboto"/>
                  <a:ea typeface="Roboto"/>
                  <a:cs typeface="Roboto"/>
                  <a:sym typeface="Roboto"/>
                </a:rPr>
                <a:t>Finalização dos trabalhos</a:t>
              </a:r>
              <a:endParaRPr b="1" sz="1000">
                <a:solidFill>
                  <a:srgbClr val="0331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6" name="Google Shape;306;p33"/>
            <p:cNvSpPr txBox="1"/>
            <p:nvPr/>
          </p:nvSpPr>
          <p:spPr>
            <a:xfrm>
              <a:off x="6863375" y="3117723"/>
              <a:ext cx="1709100" cy="142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033144"/>
                  </a:solidFill>
                  <a:latin typeface="Roboto"/>
                  <a:ea typeface="Roboto"/>
                  <a:cs typeface="Roboto"/>
                  <a:sym typeface="Roboto"/>
                </a:rPr>
                <a:t>Minuta final da Lei</a:t>
              </a:r>
              <a:endParaRPr sz="800">
                <a:solidFill>
                  <a:srgbClr val="03314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033144"/>
                  </a:solidFill>
                  <a:latin typeface="Roboto"/>
                  <a:ea typeface="Roboto"/>
                  <a:cs typeface="Roboto"/>
                  <a:sym typeface="Roboto"/>
                </a:rPr>
                <a:t>Instituição do programa</a:t>
              </a:r>
              <a:endParaRPr sz="800">
                <a:solidFill>
                  <a:srgbClr val="03314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033144"/>
                  </a:solidFill>
                  <a:latin typeface="Roboto"/>
                  <a:ea typeface="Roboto"/>
                  <a:cs typeface="Roboto"/>
                  <a:sym typeface="Roboto"/>
                </a:rPr>
                <a:t>Abertura do Credenciamento dos ambulantes</a:t>
              </a:r>
              <a:endParaRPr sz="800">
                <a:solidFill>
                  <a:srgbClr val="03314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rPr lang="pt-BR" sz="800">
                  <a:solidFill>
                    <a:srgbClr val="033144"/>
                  </a:solidFill>
                  <a:latin typeface="Roboto"/>
                  <a:ea typeface="Roboto"/>
                  <a:cs typeface="Roboto"/>
                  <a:sym typeface="Roboto"/>
                </a:rPr>
                <a:t>Apresentação final dos resultados no COMDESP</a:t>
              </a:r>
              <a:endParaRPr sz="800">
                <a:solidFill>
                  <a:srgbClr val="0331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7" name="Google Shape;307;p33"/>
            <p:cNvSpPr txBox="1"/>
            <p:nvPr/>
          </p:nvSpPr>
          <p:spPr>
            <a:xfrm>
              <a:off x="7481249" y="2090638"/>
              <a:ext cx="4734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t-BR" sz="800">
                  <a:solidFill>
                    <a:srgbClr val="033144"/>
                  </a:solidFill>
                  <a:latin typeface="Roboto"/>
                  <a:ea typeface="Roboto"/>
                  <a:cs typeface="Roboto"/>
                  <a:sym typeface="Roboto"/>
                </a:rPr>
                <a:t>Junho</a:t>
              </a:r>
              <a:endParaRPr b="1" sz="800">
                <a:solidFill>
                  <a:srgbClr val="0331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08" name="Google Shape;308;p33"/>
          <p:cNvSpPr/>
          <p:nvPr/>
        </p:nvSpPr>
        <p:spPr>
          <a:xfrm>
            <a:off x="7149375" y="1690738"/>
            <a:ext cx="594300" cy="36900"/>
          </a:xfrm>
          <a:prstGeom prst="roundRect">
            <a:avLst>
              <a:gd fmla="val 50000" name="adj"/>
            </a:avLst>
          </a:prstGeom>
          <a:solidFill>
            <a:srgbClr val="0331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"/>
          <p:cNvSpPr txBox="1"/>
          <p:nvPr>
            <p:ph type="title"/>
          </p:nvPr>
        </p:nvSpPr>
        <p:spPr>
          <a:xfrm>
            <a:off x="2533050" y="1980150"/>
            <a:ext cx="4077900" cy="5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DEMANDAS DA SMOSU</a:t>
            </a:r>
            <a:endParaRPr sz="27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"/>
          <p:cNvSpPr txBox="1"/>
          <p:nvPr>
            <p:ph type="title"/>
          </p:nvPr>
        </p:nvSpPr>
        <p:spPr>
          <a:xfrm>
            <a:off x="345675" y="205500"/>
            <a:ext cx="719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INFORMAÇÃO PARA PRÓXIMA REUNIÃO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19" name="Google Shape;319;p35"/>
          <p:cNvSpPr txBox="1"/>
          <p:nvPr>
            <p:ph idx="1" type="body"/>
          </p:nvPr>
        </p:nvSpPr>
        <p:spPr>
          <a:xfrm>
            <a:off x="507100" y="1290425"/>
            <a:ext cx="80928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9881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438"/>
              <a:buFont typeface="Montserrat Medium"/>
              <a:buChar char="●"/>
            </a:pPr>
            <a:r>
              <a:rPr lang="pt-BR" sz="1437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Sugestões de adequação na </a:t>
            </a:r>
            <a:r>
              <a:rPr b="1" lang="pt-BR" sz="1437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LC 152/2021</a:t>
            </a:r>
            <a:r>
              <a:rPr lang="pt-BR" sz="1437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e</a:t>
            </a:r>
            <a:r>
              <a:rPr b="1" lang="pt-BR" sz="1437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 LC 149/2020</a:t>
            </a:r>
            <a:endParaRPr b="1" sz="1437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sz="1437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20" name="Google Shape;32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5975" y="1846800"/>
            <a:ext cx="2744525" cy="28878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6"/>
          <p:cNvSpPr txBox="1"/>
          <p:nvPr>
            <p:ph type="title"/>
          </p:nvPr>
        </p:nvSpPr>
        <p:spPr>
          <a:xfrm>
            <a:off x="1898400" y="1509775"/>
            <a:ext cx="5347200" cy="16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CONVITE:</a:t>
            </a:r>
            <a:endParaRPr sz="27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INSTALAÇÕES DA COPASA NOS LOTEAMENTOS</a:t>
            </a:r>
            <a:endParaRPr sz="27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"/>
          <p:cNvSpPr txBox="1"/>
          <p:nvPr>
            <p:ph type="title"/>
          </p:nvPr>
        </p:nvSpPr>
        <p:spPr>
          <a:xfrm>
            <a:off x="1974775" y="1943525"/>
            <a:ext cx="5202000" cy="9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CONFERÊNCIA ESTADUAL E NACIONAL DAS CIDADES</a:t>
            </a:r>
            <a:endParaRPr sz="27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8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441"/>
              <a:buFont typeface="Arial"/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CONFERÊNCIA DAS CIDADES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36" name="Google Shape;336;p38"/>
          <p:cNvSpPr txBox="1"/>
          <p:nvPr>
            <p:ph idx="1" type="body"/>
          </p:nvPr>
        </p:nvSpPr>
        <p:spPr>
          <a:xfrm>
            <a:off x="525600" y="1136550"/>
            <a:ext cx="8092800" cy="11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9881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438"/>
              <a:buFont typeface="Montserrat Medium"/>
              <a:buChar char="●"/>
            </a:pPr>
            <a:r>
              <a:rPr lang="pt-BR" sz="1437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Conferência é um espaço de </a:t>
            </a:r>
            <a:r>
              <a:rPr b="1" lang="pt-BR" sz="1437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diálogo </a:t>
            </a:r>
            <a:r>
              <a:rPr lang="pt-BR" sz="1437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entre </a:t>
            </a:r>
            <a:r>
              <a:rPr b="1" lang="pt-BR" sz="1437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governos</a:t>
            </a:r>
            <a:r>
              <a:rPr lang="pt-BR" sz="1437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b="1" lang="pt-BR" sz="1437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sociedade civil </a:t>
            </a:r>
            <a:r>
              <a:rPr lang="pt-BR" sz="1437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 </a:t>
            </a:r>
            <a:r>
              <a:rPr b="1" lang="pt-BR" sz="1437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setor privado </a:t>
            </a:r>
            <a:r>
              <a:rPr lang="pt-BR" sz="1437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para debater os rumos do </a:t>
            </a:r>
            <a:r>
              <a:rPr b="1" lang="pt-BR" sz="1437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desenvolvimento urbano </a:t>
            </a:r>
            <a:r>
              <a:rPr lang="pt-BR" sz="1437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 Brasil.</a:t>
            </a:r>
            <a:endParaRPr sz="1437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37" name="Google Shape;33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125" y="2308350"/>
            <a:ext cx="2342425" cy="1516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38" name="Google Shape;33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7600" y="1878350"/>
            <a:ext cx="1839418" cy="2376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9"/>
          <p:cNvSpPr txBox="1"/>
          <p:nvPr>
            <p:ph type="title"/>
          </p:nvPr>
        </p:nvSpPr>
        <p:spPr>
          <a:xfrm>
            <a:off x="2533050" y="1980150"/>
            <a:ext cx="4077900" cy="5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COP30 - BELÉM</a:t>
            </a:r>
            <a:endParaRPr sz="27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40"/>
          <p:cNvPicPr preferRelativeResize="0"/>
          <p:nvPr/>
        </p:nvPicPr>
        <p:blipFill rotWithShape="1">
          <a:blip r:embed="rId3">
            <a:alphaModFix/>
          </a:blip>
          <a:srcRect b="13579" l="0" r="0" t="12657"/>
          <a:stretch/>
        </p:blipFill>
        <p:spPr>
          <a:xfrm>
            <a:off x="544375" y="2717250"/>
            <a:ext cx="3056384" cy="16808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49" name="Google Shape;34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9326" y="2717251"/>
            <a:ext cx="2186463" cy="16808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50" name="Google Shape;35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4349" y="2717250"/>
            <a:ext cx="2535276" cy="16808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1" name="Google Shape;351;p40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COP30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52" name="Google Shape;352;p40"/>
          <p:cNvSpPr txBox="1"/>
          <p:nvPr>
            <p:ph idx="1" type="body"/>
          </p:nvPr>
        </p:nvSpPr>
        <p:spPr>
          <a:xfrm>
            <a:off x="654175" y="907263"/>
            <a:ext cx="5822400" cy="16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</a:t>
            </a:r>
            <a:r>
              <a:rPr b="1" lang="pt-BR" sz="14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Conferência das Nações Unidas sobre as Mudanças Climáticas de 2025</a:t>
            </a:r>
            <a:r>
              <a:rPr lang="pt-BR" sz="14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também chamada de </a:t>
            </a:r>
            <a:r>
              <a:rPr lang="pt-BR" sz="14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COP30</a:t>
            </a:r>
            <a:r>
              <a:rPr lang="pt-BR" sz="14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é a </a:t>
            </a:r>
            <a:r>
              <a:rPr b="1" lang="pt-BR" sz="14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30ª </a:t>
            </a:r>
            <a:r>
              <a:rPr lang="pt-BR" sz="1400">
                <a:solidFill>
                  <a:srgbClr val="033144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Conferência das Nações Unidas sobre as Mudanças Climáticas</a:t>
            </a:r>
            <a:r>
              <a:rPr lang="pt-BR" sz="14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prevista para ocorrer entre os dias </a:t>
            </a:r>
            <a:r>
              <a:rPr b="1" lang="pt-BR" sz="14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10 e 21 de novembro</a:t>
            </a:r>
            <a:r>
              <a:rPr lang="pt-BR" sz="14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2025, na cidade de </a:t>
            </a:r>
            <a:r>
              <a:rPr b="1" lang="pt-BR" sz="14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Belém</a:t>
            </a:r>
            <a:r>
              <a:rPr lang="pt-BR" sz="14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no Pará</a:t>
            </a:r>
            <a:endParaRPr sz="14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53" name="Google Shape;353;p40"/>
          <p:cNvPicPr preferRelativeResize="0"/>
          <p:nvPr/>
        </p:nvPicPr>
        <p:blipFill rotWithShape="1">
          <a:blip r:embed="rId7">
            <a:alphaModFix/>
          </a:blip>
          <a:srcRect b="0" l="23963" r="21424" t="0"/>
          <a:stretch/>
        </p:blipFill>
        <p:spPr>
          <a:xfrm>
            <a:off x="6755800" y="766537"/>
            <a:ext cx="1478348" cy="180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1"/>
          <p:cNvSpPr txBox="1"/>
          <p:nvPr>
            <p:ph type="title"/>
          </p:nvPr>
        </p:nvSpPr>
        <p:spPr>
          <a:xfrm>
            <a:off x="2533050" y="1509775"/>
            <a:ext cx="4077900" cy="10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EMISSÃO DE DIRETRIZES PARA OS LOTEAMENTOS</a:t>
            </a:r>
            <a:endParaRPr sz="27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150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INFORMES INICIAIS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467400" y="997725"/>
            <a:ext cx="6019200" cy="30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Próxima Reunião</a:t>
            </a: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27 de fevereiro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2"/>
          <p:cNvSpPr txBox="1"/>
          <p:nvPr/>
        </p:nvSpPr>
        <p:spPr>
          <a:xfrm>
            <a:off x="7160775" y="3883025"/>
            <a:ext cx="9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u="sng">
                <a:solidFill>
                  <a:srgbClr val="033144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 aqui.</a:t>
            </a:r>
            <a:endParaRPr sz="1300">
              <a:solidFill>
                <a:srgbClr val="033144"/>
              </a:solidFill>
            </a:endParaRPr>
          </a:p>
        </p:txBody>
      </p:sp>
      <p:sp>
        <p:nvSpPr>
          <p:cNvPr id="364" name="Google Shape;364;p42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EMISSÃO DE DIRETRIZES 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65" name="Google Shape;36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0725" y="995850"/>
            <a:ext cx="3733075" cy="37388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4820000" dist="19050">
              <a:srgbClr val="000000">
                <a:alpha val="50000"/>
              </a:srgbClr>
            </a:outerShdw>
          </a:effectLst>
        </p:spPr>
      </p:pic>
      <p:pic>
        <p:nvPicPr>
          <p:cNvPr id="366" name="Google Shape;366;p42"/>
          <p:cNvPicPr preferRelativeResize="0"/>
          <p:nvPr/>
        </p:nvPicPr>
        <p:blipFill rotWithShape="1">
          <a:blip r:embed="rId5">
            <a:alphaModFix/>
          </a:blip>
          <a:srcRect b="0" l="0" r="1322" t="0"/>
          <a:stretch/>
        </p:blipFill>
        <p:spPr>
          <a:xfrm>
            <a:off x="5214725" y="1083000"/>
            <a:ext cx="2782500" cy="2800025"/>
          </a:xfrm>
          <a:prstGeom prst="rect">
            <a:avLst/>
          </a:prstGeom>
          <a:noFill/>
          <a:ln cap="flat" cmpd="sng" w="28575">
            <a:solidFill>
              <a:srgbClr val="033144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3"/>
          <p:cNvSpPr txBox="1"/>
          <p:nvPr>
            <p:ph type="title"/>
          </p:nvPr>
        </p:nvSpPr>
        <p:spPr>
          <a:xfrm>
            <a:off x="2533050" y="1509775"/>
            <a:ext cx="4077900" cy="10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ZUS</a:t>
            </a:r>
            <a:endParaRPr sz="27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ZONA DE USO SUSTENTÁVEL</a:t>
            </a:r>
            <a:endParaRPr sz="27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4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441"/>
              <a:buFont typeface="Arial"/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ZONA DE USO SUSTENTÁVEL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77" name="Google Shape;37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513" y="1076625"/>
            <a:ext cx="7977175" cy="1701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78" name="Google Shape;37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5200" y="2690050"/>
            <a:ext cx="2774150" cy="187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5"/>
          <p:cNvSpPr txBox="1"/>
          <p:nvPr>
            <p:ph type="title"/>
          </p:nvPr>
        </p:nvSpPr>
        <p:spPr>
          <a:xfrm>
            <a:off x="2533050" y="1612350"/>
            <a:ext cx="4077900" cy="10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REGULARIZA CURVELO</a:t>
            </a:r>
            <a:endParaRPr sz="27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6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441"/>
              <a:buFont typeface="Arial"/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REGULARIZA CURVELO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aphicFrame>
        <p:nvGraphicFramePr>
          <p:cNvPr id="389" name="Google Shape;389;p46"/>
          <p:cNvGraphicFramePr/>
          <p:nvPr/>
        </p:nvGraphicFramePr>
        <p:xfrm>
          <a:off x="620075" y="834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{61298529-FDAF-4E8B-A335-85797BBBB108}</a:tableStyleId>
              </a:tblPr>
              <a:tblGrid>
                <a:gridCol w="1243100"/>
                <a:gridCol w="2193525"/>
                <a:gridCol w="2027725"/>
                <a:gridCol w="1514350"/>
              </a:tblGrid>
              <a:tr h="175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FRENTE</a:t>
                      </a:r>
                      <a:endParaRPr sz="9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53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NÚCLEOS</a:t>
                      </a:r>
                      <a:endParaRPr sz="9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53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53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POTENCIAL DE IMÓVEIS</a:t>
                      </a:r>
                      <a:endParaRPr sz="9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5300"/>
                    </a:solidFill>
                  </a:tcPr>
                </a:tc>
              </a:tr>
              <a:tr h="175450">
                <a:tc rowSpan="6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PREFEITURA</a:t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Jardim América, Vila São José e parte do Tibira</a:t>
                      </a:r>
                      <a:endParaRPr sz="7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Inst. Cidade Legal</a:t>
                      </a:r>
                      <a:endParaRPr b="1"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1.150</a:t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22357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Residencial Lourdes, Parte do Vila de Lourdes e Parte do Sta Filomena</a:t>
                      </a:r>
                      <a:endParaRPr sz="7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Inst. Brasileiro de Regularização Fundiária Urbana</a:t>
                      </a:r>
                      <a:endParaRPr b="1"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1.461</a:t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17545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Distrito de JK, Angueretá e Trevão</a:t>
                      </a:r>
                      <a:endParaRPr sz="7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Elitegeo Cartografia Topografia e Geodésia</a:t>
                      </a:r>
                      <a:endParaRPr b="1"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1.304</a:t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17545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Centro</a:t>
                      </a:r>
                      <a:endParaRPr sz="7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Rossi Topografia e Projetos</a:t>
                      </a:r>
                      <a:endParaRPr b="1"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aprox. 1.000</a:t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17545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Centro</a:t>
                      </a:r>
                      <a:endParaRPr sz="7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Estevam Projetos e Consultoria</a:t>
                      </a:r>
                      <a:endParaRPr b="1"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aprox. 1.000</a:t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17545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Centro</a:t>
                      </a:r>
                      <a:endParaRPr sz="7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Integral Soluções em Engenharia</a:t>
                      </a:r>
                      <a:endParaRPr b="1"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aprox. 1.000</a:t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175450">
                <a:tc row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GOVERNO DO ESTADO</a:t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Parte do Bela Vista</a:t>
                      </a:r>
                      <a:endParaRPr sz="7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Inst. Brasileiro de Regularização Fundiária Urbana</a:t>
                      </a:r>
                      <a:endParaRPr b="1"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1.454</a:t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17545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Parte do Passaginha</a:t>
                      </a:r>
                      <a:endParaRPr sz="7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Inst. Brasileiro de Regularização Fundiária Urbana</a:t>
                      </a:r>
                      <a:endParaRPr b="1"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 vMerge="1"/>
              </a:tr>
              <a:tr h="17545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Rua Assucena</a:t>
                      </a:r>
                      <a:endParaRPr sz="7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VersaUrb</a:t>
                      </a:r>
                      <a:endParaRPr b="1"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163</a:t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223575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GOVERNO FEDERAL</a:t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Carmelita Arrieiro e rua São José dos Campos (parte da Ponte Nova)</a:t>
                      </a:r>
                      <a:endParaRPr sz="7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Legaliza Brasil</a:t>
                      </a:r>
                      <a:endParaRPr b="1"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589</a:t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17545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Bom Jesus</a:t>
                      </a:r>
                      <a:endParaRPr sz="7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</a:t>
                      </a:r>
                      <a:endParaRPr b="1"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1.300</a:t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175450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INTERESSADO</a:t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Cidade Nova</a:t>
                      </a:r>
                      <a:endParaRPr sz="7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VisBrasil</a:t>
                      </a:r>
                      <a:endParaRPr b="1"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643</a:t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17545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Casa de Pista</a:t>
                      </a:r>
                      <a:endParaRPr sz="7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UrbBrasil</a:t>
                      </a:r>
                      <a:endParaRPr b="1"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341</a:t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175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Inst. Cidade Legal</a:t>
                      </a:r>
                      <a:endParaRPr b="1" sz="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E253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</a:tbl>
          </a:graphicData>
        </a:graphic>
      </p:graphicFrame>
      <p:sp>
        <p:nvSpPr>
          <p:cNvPr id="390" name="Google Shape;390;p46"/>
          <p:cNvSpPr/>
          <p:nvPr/>
        </p:nvSpPr>
        <p:spPr>
          <a:xfrm>
            <a:off x="620025" y="4143625"/>
            <a:ext cx="6978600" cy="304200"/>
          </a:xfrm>
          <a:prstGeom prst="rect">
            <a:avLst/>
          </a:prstGeom>
          <a:solidFill>
            <a:srgbClr val="E25300"/>
          </a:solidFill>
          <a:ln cap="flat" cmpd="sng" w="9525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TOTAL </a:t>
            </a:r>
            <a:br>
              <a:rPr b="1" lang="pt-BR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APROX. 11.405 IMÓVEIS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1" name="Google Shape;39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6375" y="133225"/>
            <a:ext cx="966350" cy="60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6"/>
          <p:cNvPicPr preferRelativeResize="0"/>
          <p:nvPr/>
        </p:nvPicPr>
        <p:blipFill rotWithShape="1">
          <a:blip r:embed="rId5">
            <a:alphaModFix/>
          </a:blip>
          <a:srcRect b="0" l="0" r="20754" t="0"/>
          <a:stretch/>
        </p:blipFill>
        <p:spPr>
          <a:xfrm>
            <a:off x="7655348" y="3082800"/>
            <a:ext cx="1494953" cy="138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7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441"/>
              <a:buFont typeface="Arial"/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REGULARIZA CURVELO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98" name="Google Shape;39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400" y="804763"/>
            <a:ext cx="7627201" cy="3533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99" name="Google Shape;39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6375" y="133225"/>
            <a:ext cx="966350" cy="60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48"/>
          <p:cNvPicPr preferRelativeResize="0"/>
          <p:nvPr/>
        </p:nvPicPr>
        <p:blipFill rotWithShape="1">
          <a:blip r:embed="rId3">
            <a:alphaModFix/>
          </a:blip>
          <a:srcRect b="1915" l="47753" r="26849" t="75755"/>
          <a:stretch/>
        </p:blipFill>
        <p:spPr>
          <a:xfrm>
            <a:off x="5500475" y="1673175"/>
            <a:ext cx="2419218" cy="30062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19050">
              <a:srgbClr val="000000">
                <a:alpha val="50000"/>
              </a:srgbClr>
            </a:outerShdw>
          </a:effectLst>
        </p:spPr>
      </p:pic>
      <p:pic>
        <p:nvPicPr>
          <p:cNvPr id="405" name="Google Shape;405;p48"/>
          <p:cNvPicPr preferRelativeResize="0"/>
          <p:nvPr/>
        </p:nvPicPr>
        <p:blipFill rotWithShape="1">
          <a:blip r:embed="rId3">
            <a:alphaModFix/>
          </a:blip>
          <a:srcRect b="8294" l="73249" r="2177" t="75716"/>
          <a:stretch/>
        </p:blipFill>
        <p:spPr>
          <a:xfrm>
            <a:off x="5528775" y="69450"/>
            <a:ext cx="1618475" cy="14883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06" name="Google Shape;406;p48"/>
          <p:cNvPicPr preferRelativeResize="0"/>
          <p:nvPr/>
        </p:nvPicPr>
        <p:blipFill rotWithShape="1">
          <a:blip r:embed="rId4">
            <a:alphaModFix/>
          </a:blip>
          <a:srcRect b="31931" l="14510" r="4694" t="2674"/>
          <a:stretch/>
        </p:blipFill>
        <p:spPr>
          <a:xfrm>
            <a:off x="1224300" y="69450"/>
            <a:ext cx="4029452" cy="46099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18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9"/>
          <p:cNvSpPr txBox="1"/>
          <p:nvPr>
            <p:ph type="title"/>
          </p:nvPr>
        </p:nvSpPr>
        <p:spPr>
          <a:xfrm>
            <a:off x="1248000" y="2075475"/>
            <a:ext cx="6648000" cy="4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Dúvidas, sugestões e contato:</a:t>
            </a:r>
            <a:endParaRPr sz="170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2" name="Google Shape;412;p49"/>
          <p:cNvSpPr txBox="1"/>
          <p:nvPr>
            <p:ph idx="1" type="body"/>
          </p:nvPr>
        </p:nvSpPr>
        <p:spPr>
          <a:xfrm>
            <a:off x="2136925" y="2391625"/>
            <a:ext cx="5134800" cy="7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b="1" lang="pt-BR" sz="1679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planejamento@curvelo.mg.gov.br</a:t>
            </a:r>
            <a:endParaRPr b="1" sz="1580">
              <a:solidFill>
                <a:srgbClr val="0331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3" name="Google Shape;413;p49"/>
          <p:cNvSpPr txBox="1"/>
          <p:nvPr>
            <p:ph idx="1" type="body"/>
          </p:nvPr>
        </p:nvSpPr>
        <p:spPr>
          <a:xfrm>
            <a:off x="3058800" y="768000"/>
            <a:ext cx="3026400" cy="7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pt-BR" sz="1679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OBRIGADO PELA ATENÇÃO!</a:t>
            </a:r>
            <a:endParaRPr sz="158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2533050" y="1765000"/>
            <a:ext cx="4077900" cy="10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ATUALIZAÇÃO DOS CONSELHEIROS</a:t>
            </a:r>
            <a:endParaRPr sz="27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ATUALIZAÇÃO DOS CONSELHEIROS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507100" y="1290425"/>
            <a:ext cx="8092800" cy="27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500"/>
              <a:buFont typeface="Montserrat Medium"/>
              <a:buChar char="●"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Boas Vindas ao Representante da </a:t>
            </a: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Defesa Civil</a:t>
            </a: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Municipal;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500"/>
              <a:buFont typeface="Montserrat Medium"/>
              <a:buChar char="●"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Convite: </a:t>
            </a: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Arquitetos</a:t>
            </a: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e </a:t>
            </a: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Engenheiros</a:t>
            </a: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 rotWithShape="1">
          <a:blip r:embed="rId3">
            <a:alphaModFix/>
          </a:blip>
          <a:srcRect b="15352" l="27822" r="28174" t="14383"/>
          <a:stretch/>
        </p:blipFill>
        <p:spPr>
          <a:xfrm>
            <a:off x="6913275" y="1183325"/>
            <a:ext cx="1100400" cy="98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 rotWithShape="1">
          <a:blip r:embed="rId4">
            <a:alphaModFix/>
          </a:blip>
          <a:srcRect b="7904" l="23700" r="18619" t="10436"/>
          <a:stretch/>
        </p:blipFill>
        <p:spPr>
          <a:xfrm>
            <a:off x="4770425" y="2504625"/>
            <a:ext cx="1100400" cy="115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 rotWithShape="1">
          <a:blip r:embed="rId5">
            <a:alphaModFix/>
          </a:blip>
          <a:srcRect b="12111" l="48900" r="8889" t="13677"/>
          <a:stretch/>
        </p:blipFill>
        <p:spPr>
          <a:xfrm>
            <a:off x="6079725" y="2448587"/>
            <a:ext cx="1379174" cy="126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2592575" y="1583425"/>
            <a:ext cx="4077900" cy="16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SUGESTÕES: ORGANIZAÇÕES DA SOCIEDADE CIVIL</a:t>
            </a:r>
            <a:endParaRPr sz="27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SUGESTÃO 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2" name="Google Shape;92;p19"/>
          <p:cNvSpPr txBox="1"/>
          <p:nvPr>
            <p:ph idx="1" type="body"/>
          </p:nvPr>
        </p:nvSpPr>
        <p:spPr>
          <a:xfrm>
            <a:off x="507100" y="1290425"/>
            <a:ext cx="3438600" cy="27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5656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371"/>
              <a:buFont typeface="Montserrat Medium"/>
              <a:buChar char="●"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</a:t>
            </a: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ontribua sugerindo uma </a:t>
            </a: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ONG/OSC</a:t>
            </a: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para composição do COMDESP.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628" y="888100"/>
            <a:ext cx="3189073" cy="3830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4700000" dist="19050">
              <a:srgbClr val="000000">
                <a:alpha val="50000"/>
              </a:srgbClr>
            </a:outerShdw>
          </a:effectLst>
        </p:spPr>
      </p:pic>
      <p:pic>
        <p:nvPicPr>
          <p:cNvPr id="94" name="Google Shape;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0877" y="1433650"/>
            <a:ext cx="4951700" cy="330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title"/>
          </p:nvPr>
        </p:nvSpPr>
        <p:spPr>
          <a:xfrm>
            <a:off x="2592575" y="1951950"/>
            <a:ext cx="4077900" cy="6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COLETA SELETIVA</a:t>
            </a:r>
            <a:endParaRPr sz="27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title"/>
          </p:nvPr>
        </p:nvSpPr>
        <p:spPr>
          <a:xfrm>
            <a:off x="345675" y="205500"/>
            <a:ext cx="65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20">
                <a:solidFill>
                  <a:srgbClr val="03314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COLETA SELETIVA</a:t>
            </a:r>
            <a:endParaRPr sz="2520">
              <a:solidFill>
                <a:srgbClr val="03314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5" name="Google Shape;105;p21"/>
          <p:cNvSpPr txBox="1"/>
          <p:nvPr>
            <p:ph idx="1" type="body"/>
          </p:nvPr>
        </p:nvSpPr>
        <p:spPr>
          <a:xfrm>
            <a:off x="532925" y="1040625"/>
            <a:ext cx="4300200" cy="6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144"/>
              </a:buClr>
              <a:buSzPts val="1500"/>
              <a:buFont typeface="Montserrat Medium"/>
              <a:buChar char="●"/>
            </a:pP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Cidade </a:t>
            </a: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limpa</a:t>
            </a: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verde</a:t>
            </a: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e </a:t>
            </a:r>
            <a:r>
              <a:rPr b="1" lang="pt-BR" sz="1500">
                <a:solidFill>
                  <a:srgbClr val="033144"/>
                </a:solidFill>
                <a:latin typeface="Montserrat"/>
                <a:ea typeface="Montserrat"/>
                <a:cs typeface="Montserrat"/>
                <a:sym typeface="Montserrat"/>
              </a:rPr>
              <a:t>sustentável</a:t>
            </a:r>
            <a:r>
              <a:rPr lang="pt-BR" sz="1500">
                <a:solidFill>
                  <a:srgbClr val="03314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500">
              <a:solidFill>
                <a:srgbClr val="03314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6" name="Google Shape;106;p21"/>
          <p:cNvPicPr preferRelativeResize="0"/>
          <p:nvPr/>
        </p:nvPicPr>
        <p:blipFill rotWithShape="1">
          <a:blip r:embed="rId3">
            <a:alphaModFix/>
          </a:blip>
          <a:srcRect b="0" l="0" r="23745" t="0"/>
          <a:stretch/>
        </p:blipFill>
        <p:spPr>
          <a:xfrm>
            <a:off x="5693500" y="2202125"/>
            <a:ext cx="3450501" cy="25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1690425"/>
            <a:ext cx="5466874" cy="307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